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handoutMasterIdLst>
    <p:handoutMasterId r:id="rId20"/>
  </p:handoutMasterIdLst>
  <p:sldIdLst>
    <p:sldId id="346" r:id="rId2"/>
    <p:sldId id="489" r:id="rId3"/>
    <p:sldId id="491" r:id="rId4"/>
    <p:sldId id="492" r:id="rId5"/>
    <p:sldId id="498" r:id="rId6"/>
    <p:sldId id="499" r:id="rId7"/>
    <p:sldId id="496" r:id="rId8"/>
    <p:sldId id="500" r:id="rId9"/>
    <p:sldId id="502" r:id="rId10"/>
    <p:sldId id="503" r:id="rId11"/>
    <p:sldId id="504" r:id="rId12"/>
    <p:sldId id="505" r:id="rId13"/>
    <p:sldId id="506" r:id="rId14"/>
    <p:sldId id="501" r:id="rId15"/>
    <p:sldId id="507" r:id="rId16"/>
    <p:sldId id="508" r:id="rId17"/>
    <p:sldId id="509" r:id="rId18"/>
  </p:sldIdLst>
  <p:sldSz cx="9144000" cy="5715000" type="screen16x10"/>
  <p:notesSz cx="6662738" cy="9820275"/>
  <p:defaultTextStyle>
    <a:defPPr>
      <a:defRPr lang="en-AU"/>
    </a:defPPr>
    <a:lvl1pPr algn="l" rtl="0" fontAlgn="base">
      <a:spcBef>
        <a:spcPct val="0"/>
      </a:spcBef>
      <a:spcAft>
        <a:spcPct val="0"/>
      </a:spcAft>
      <a:defRPr kern="1200">
        <a:solidFill>
          <a:schemeClr val="tx1"/>
        </a:solidFill>
        <a:latin typeface="Arial" charset="0"/>
        <a:ea typeface="Arial" charset="0"/>
        <a:cs typeface="Arial" charset="0"/>
      </a:defRPr>
    </a:lvl1pPr>
    <a:lvl2pPr marL="457200" algn="l" rtl="0" fontAlgn="base">
      <a:spcBef>
        <a:spcPct val="0"/>
      </a:spcBef>
      <a:spcAft>
        <a:spcPct val="0"/>
      </a:spcAft>
      <a:defRPr kern="1200">
        <a:solidFill>
          <a:schemeClr val="tx1"/>
        </a:solidFill>
        <a:latin typeface="Arial" charset="0"/>
        <a:ea typeface="Arial" charset="0"/>
        <a:cs typeface="Arial" charset="0"/>
      </a:defRPr>
    </a:lvl2pPr>
    <a:lvl3pPr marL="914400" algn="l" rtl="0" fontAlgn="base">
      <a:spcBef>
        <a:spcPct val="0"/>
      </a:spcBef>
      <a:spcAft>
        <a:spcPct val="0"/>
      </a:spcAft>
      <a:defRPr kern="1200">
        <a:solidFill>
          <a:schemeClr val="tx1"/>
        </a:solidFill>
        <a:latin typeface="Arial" charset="0"/>
        <a:ea typeface="Arial" charset="0"/>
        <a:cs typeface="Arial" charset="0"/>
      </a:defRPr>
    </a:lvl3pPr>
    <a:lvl4pPr marL="1371600" algn="l" rtl="0" fontAlgn="base">
      <a:spcBef>
        <a:spcPct val="0"/>
      </a:spcBef>
      <a:spcAft>
        <a:spcPct val="0"/>
      </a:spcAft>
      <a:defRPr kern="1200">
        <a:solidFill>
          <a:schemeClr val="tx1"/>
        </a:solidFill>
        <a:latin typeface="Arial" charset="0"/>
        <a:ea typeface="Arial" charset="0"/>
        <a:cs typeface="Arial" charset="0"/>
      </a:defRPr>
    </a:lvl4pPr>
    <a:lvl5pPr marL="1828800" algn="l" rtl="0" fontAlgn="base">
      <a:spcBef>
        <a:spcPct val="0"/>
      </a:spcBef>
      <a:spcAft>
        <a:spcPct val="0"/>
      </a:spcAft>
      <a:defRPr kern="1200">
        <a:solidFill>
          <a:schemeClr val="tx1"/>
        </a:solidFill>
        <a:latin typeface="Arial" charset="0"/>
        <a:ea typeface="Arial" charset="0"/>
        <a:cs typeface="Arial" charset="0"/>
      </a:defRPr>
    </a:lvl5pPr>
    <a:lvl6pPr marL="2286000" algn="l" defTabSz="457200" rtl="0" eaLnBrk="1" latinLnBrk="0" hangingPunct="1">
      <a:defRPr kern="1200">
        <a:solidFill>
          <a:schemeClr val="tx1"/>
        </a:solidFill>
        <a:latin typeface="Arial" charset="0"/>
        <a:ea typeface="Arial" charset="0"/>
        <a:cs typeface="Arial" charset="0"/>
      </a:defRPr>
    </a:lvl6pPr>
    <a:lvl7pPr marL="2743200" algn="l" defTabSz="457200" rtl="0" eaLnBrk="1" latinLnBrk="0" hangingPunct="1">
      <a:defRPr kern="1200">
        <a:solidFill>
          <a:schemeClr val="tx1"/>
        </a:solidFill>
        <a:latin typeface="Arial" charset="0"/>
        <a:ea typeface="Arial" charset="0"/>
        <a:cs typeface="Arial" charset="0"/>
      </a:defRPr>
    </a:lvl7pPr>
    <a:lvl8pPr marL="3200400" algn="l" defTabSz="457200" rtl="0" eaLnBrk="1" latinLnBrk="0" hangingPunct="1">
      <a:defRPr kern="1200">
        <a:solidFill>
          <a:schemeClr val="tx1"/>
        </a:solidFill>
        <a:latin typeface="Arial" charset="0"/>
        <a:ea typeface="Arial" charset="0"/>
        <a:cs typeface="Arial" charset="0"/>
      </a:defRPr>
    </a:lvl8pPr>
    <a:lvl9pPr marL="3657600" algn="l" defTabSz="457200" rtl="0" eaLnBrk="1" latinLnBrk="0" hangingPunct="1">
      <a:defRPr kern="1200">
        <a:solidFill>
          <a:schemeClr val="tx1"/>
        </a:solidFill>
        <a:latin typeface="Arial" charset="0"/>
        <a:ea typeface="Arial" charset="0"/>
        <a:cs typeface="Arial"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EFBB06"/>
    <a:srgbClr val="0D0480"/>
    <a:srgbClr val="686868"/>
    <a:srgbClr val="CCFFCC"/>
    <a:srgbClr val="99FFCC"/>
    <a:srgbClr val="FFCCFF"/>
    <a:srgbClr val="FF0000"/>
    <a:srgbClr val="FFFF0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6"/>
    <p:restoredTop sz="95869" autoAdjust="0"/>
  </p:normalViewPr>
  <p:slideViewPr>
    <p:cSldViewPr>
      <p:cViewPr varScale="1">
        <p:scale>
          <a:sx n="143" d="100"/>
          <a:sy n="143" d="100"/>
        </p:scale>
        <p:origin x="200" y="1344"/>
      </p:cViewPr>
      <p:guideLst>
        <p:guide orient="horz" pos="180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0538"/>
          </a:xfrm>
          <a:prstGeom prst="rect">
            <a:avLst/>
          </a:prstGeom>
        </p:spPr>
        <p:txBody>
          <a:bodyPr vert="horz" lIns="91440" tIns="45720" rIns="91440" bIns="45720" rtlCol="0"/>
          <a:lstStyle>
            <a:lvl1pPr algn="l">
              <a:defRPr sz="1200"/>
            </a:lvl1pPr>
          </a:lstStyle>
          <a:p>
            <a:r>
              <a:rPr lang="en-US" smtClean="0"/>
              <a:t>Forgiving Others - Matthew 18:15-22</a:t>
            </a:r>
            <a:endParaRPr lang="en-AU"/>
          </a:p>
        </p:txBody>
      </p:sp>
      <p:sp>
        <p:nvSpPr>
          <p:cNvPr id="3" name="Date Placeholder 2"/>
          <p:cNvSpPr>
            <a:spLocks noGrp="1"/>
          </p:cNvSpPr>
          <p:nvPr>
            <p:ph type="dt" sz="quarter" idx="1"/>
          </p:nvPr>
        </p:nvSpPr>
        <p:spPr>
          <a:xfrm>
            <a:off x="3773488" y="0"/>
            <a:ext cx="2887662" cy="490538"/>
          </a:xfrm>
          <a:prstGeom prst="rect">
            <a:avLst/>
          </a:prstGeom>
        </p:spPr>
        <p:txBody>
          <a:bodyPr vert="horz" lIns="91440" tIns="45720" rIns="91440" bIns="45720" rtlCol="0"/>
          <a:lstStyle>
            <a:lvl1pPr algn="r">
              <a:defRPr sz="1200"/>
            </a:lvl1pPr>
          </a:lstStyle>
          <a:p>
            <a:r>
              <a:rPr lang="en-AU" smtClean="0"/>
              <a:t>17/04/2011</a:t>
            </a:r>
            <a:endParaRPr lang="en-AU"/>
          </a:p>
        </p:txBody>
      </p:sp>
      <p:sp>
        <p:nvSpPr>
          <p:cNvPr id="4" name="Footer Placeholder 3"/>
          <p:cNvSpPr>
            <a:spLocks noGrp="1"/>
          </p:cNvSpPr>
          <p:nvPr>
            <p:ph type="ftr" sz="quarter" idx="2"/>
          </p:nvPr>
        </p:nvSpPr>
        <p:spPr>
          <a:xfrm>
            <a:off x="0" y="9328150"/>
            <a:ext cx="2887663" cy="49053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773488" y="9328150"/>
            <a:ext cx="2887662" cy="490538"/>
          </a:xfrm>
          <a:prstGeom prst="rect">
            <a:avLst/>
          </a:prstGeom>
        </p:spPr>
        <p:txBody>
          <a:bodyPr vert="horz" lIns="91440" tIns="45720" rIns="91440" bIns="45720" rtlCol="0" anchor="b"/>
          <a:lstStyle>
            <a:lvl1pPr algn="r">
              <a:defRPr sz="1200"/>
            </a:lvl1pPr>
          </a:lstStyle>
          <a:p>
            <a:fld id="{2A44F822-F726-C544-BA79-48CBB94E1295}" type="slidenum">
              <a:rPr lang="en-AU" smtClean="0"/>
              <a:pPr/>
              <a:t>‹#›</a:t>
            </a:fld>
            <a:endParaRPr lang="en-AU"/>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663" cy="490538"/>
          </a:xfrm>
          <a:prstGeom prst="rect">
            <a:avLst/>
          </a:prstGeom>
        </p:spPr>
        <p:txBody>
          <a:bodyPr vert="horz" lIns="91440" tIns="45720" rIns="91440" bIns="45720" rtlCol="0"/>
          <a:lstStyle>
            <a:lvl1pPr algn="l">
              <a:defRPr sz="1200"/>
            </a:lvl1pPr>
          </a:lstStyle>
          <a:p>
            <a:r>
              <a:rPr lang="en-US" smtClean="0"/>
              <a:t>Forgiving Others - Matthew 18:15-22</a:t>
            </a:r>
            <a:endParaRPr lang="en-AU"/>
          </a:p>
        </p:txBody>
      </p:sp>
      <p:sp>
        <p:nvSpPr>
          <p:cNvPr id="3" name="Date Placeholder 2"/>
          <p:cNvSpPr>
            <a:spLocks noGrp="1"/>
          </p:cNvSpPr>
          <p:nvPr>
            <p:ph type="dt" idx="1"/>
          </p:nvPr>
        </p:nvSpPr>
        <p:spPr>
          <a:xfrm>
            <a:off x="3773488" y="0"/>
            <a:ext cx="2887662" cy="490538"/>
          </a:xfrm>
          <a:prstGeom prst="rect">
            <a:avLst/>
          </a:prstGeom>
        </p:spPr>
        <p:txBody>
          <a:bodyPr vert="horz" lIns="91440" tIns="45720" rIns="91440" bIns="45720" rtlCol="0"/>
          <a:lstStyle>
            <a:lvl1pPr algn="r">
              <a:defRPr sz="1200"/>
            </a:lvl1pPr>
          </a:lstStyle>
          <a:p>
            <a:r>
              <a:rPr lang="en-AU" smtClean="0"/>
              <a:t>17/04/2011</a:t>
            </a:r>
            <a:endParaRPr lang="en-AU"/>
          </a:p>
        </p:txBody>
      </p:sp>
      <p:sp>
        <p:nvSpPr>
          <p:cNvPr id="4" name="Slide Image Placeholder 3"/>
          <p:cNvSpPr>
            <a:spLocks noGrp="1" noRot="1" noChangeAspect="1"/>
          </p:cNvSpPr>
          <p:nvPr>
            <p:ph type="sldImg" idx="2"/>
          </p:nvPr>
        </p:nvSpPr>
        <p:spPr>
          <a:xfrm>
            <a:off x="385763" y="736600"/>
            <a:ext cx="5892800" cy="3683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66750" y="4664075"/>
            <a:ext cx="5329238" cy="4419600"/>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AU"/>
          </a:p>
        </p:txBody>
      </p:sp>
      <p:sp>
        <p:nvSpPr>
          <p:cNvPr id="6" name="Footer Placeholder 5"/>
          <p:cNvSpPr>
            <a:spLocks noGrp="1"/>
          </p:cNvSpPr>
          <p:nvPr>
            <p:ph type="ftr" sz="quarter" idx="4"/>
          </p:nvPr>
        </p:nvSpPr>
        <p:spPr>
          <a:xfrm>
            <a:off x="0" y="9328150"/>
            <a:ext cx="2887663" cy="49053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773488" y="9328150"/>
            <a:ext cx="2887662" cy="490538"/>
          </a:xfrm>
          <a:prstGeom prst="rect">
            <a:avLst/>
          </a:prstGeom>
        </p:spPr>
        <p:txBody>
          <a:bodyPr vert="horz" lIns="91440" tIns="45720" rIns="91440" bIns="45720" rtlCol="0" anchor="b"/>
          <a:lstStyle>
            <a:lvl1pPr algn="r">
              <a:defRPr sz="1200"/>
            </a:lvl1pPr>
          </a:lstStyle>
          <a:p>
            <a:fld id="{69311FFB-DA56-7C40-9940-9C53E672F1C7}" type="slidenum">
              <a:rPr lang="en-AU" smtClean="0"/>
              <a:pPr/>
              <a:t>‹#›</a:t>
            </a:fld>
            <a:endParaRPr lang="en-AU"/>
          </a:p>
        </p:txBody>
      </p:sp>
    </p:spTree>
  </p:cSld>
  <p:clrMap bg1="lt1" tx1="dk1" bg2="lt2" tx2="dk2" accent1="accent1" accent2="accent2" accent3="accent3" accent4="accent4" accent5="accent5" accent6="accent6" hlink="hlink" folHlink="folHlink"/>
  <p:hf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D9B0B9B-89A1-8E4E-A23D-AF17557799E8}" type="slidenum">
              <a:rPr lang="en-AU">
                <a:solidFill>
                  <a:srgbClr val="000000"/>
                </a:solidFill>
              </a:rPr>
              <a:pPr>
                <a:defRPr/>
              </a:pPr>
              <a:t>‹#›</a:t>
            </a:fld>
            <a:endParaRPr lang="en-AU" dirty="0">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865"/>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6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4354"/>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AU" dirty="0">
              <a:solidFill>
                <a:srgbClr val="000000"/>
              </a:solidFill>
            </a:endParaRPr>
          </a:p>
        </p:txBody>
      </p:sp>
      <p:sp>
        <p:nvSpPr>
          <p:cNvPr id="1029" name="Rectangle 5"/>
          <p:cNvSpPr>
            <a:spLocks noGrp="1" noChangeArrowheads="1"/>
          </p:cNvSpPr>
          <p:nvPr>
            <p:ph type="ftr" sz="quarter" idx="3"/>
          </p:nvPr>
        </p:nvSpPr>
        <p:spPr bwMode="auto">
          <a:xfrm>
            <a:off x="3124200" y="5204354"/>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AU" dirty="0">
              <a:solidFill>
                <a:srgbClr val="000000"/>
              </a:solidFill>
            </a:endParaRPr>
          </a:p>
        </p:txBody>
      </p:sp>
      <p:sp>
        <p:nvSpPr>
          <p:cNvPr id="1030" name="Rectangle 6"/>
          <p:cNvSpPr>
            <a:spLocks noGrp="1" noChangeArrowheads="1"/>
          </p:cNvSpPr>
          <p:nvPr>
            <p:ph type="sldNum" sz="quarter" idx="4"/>
          </p:nvPr>
        </p:nvSpPr>
        <p:spPr bwMode="auto">
          <a:xfrm>
            <a:off x="6553200" y="5204354"/>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B729F9B2-A0B1-9244-8C2D-BD7C0D73EB3D}" type="slidenum">
              <a:rPr lang="en-AU">
                <a:solidFill>
                  <a:srgbClr val="000000"/>
                </a:solidFill>
              </a:rPr>
              <a:pPr>
                <a:defRPr/>
              </a:pPr>
              <a:t>‹#›</a:t>
            </a:fld>
            <a:endParaRPr lang="en-AU"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Arial" charset="0"/>
          <a:cs typeface="Arial" charset="0"/>
        </a:defRPr>
      </a:lvl2pPr>
      <a:lvl3pPr algn="ctr" rtl="0" eaLnBrk="0" fontAlgn="base" hangingPunct="0">
        <a:spcBef>
          <a:spcPct val="0"/>
        </a:spcBef>
        <a:spcAft>
          <a:spcPct val="0"/>
        </a:spcAft>
        <a:defRPr sz="4400">
          <a:solidFill>
            <a:schemeClr val="tx2"/>
          </a:solidFill>
          <a:latin typeface="Arial" charset="0"/>
          <a:ea typeface="Arial" charset="0"/>
          <a:cs typeface="Arial" charset="0"/>
        </a:defRPr>
      </a:lvl3pPr>
      <a:lvl4pPr algn="ctr" rtl="0" eaLnBrk="0" fontAlgn="base" hangingPunct="0">
        <a:spcBef>
          <a:spcPct val="0"/>
        </a:spcBef>
        <a:spcAft>
          <a:spcPct val="0"/>
        </a:spcAft>
        <a:defRPr sz="4400">
          <a:solidFill>
            <a:schemeClr val="tx2"/>
          </a:solidFill>
          <a:latin typeface="Arial" charset="0"/>
          <a:ea typeface="Arial" charset="0"/>
          <a:cs typeface="Arial" charset="0"/>
        </a:defRPr>
      </a:lvl4pPr>
      <a:lvl5pPr algn="ctr" rtl="0" eaLnBrk="0" fontAlgn="base" hangingPunct="0">
        <a:spcBef>
          <a:spcPct val="0"/>
        </a:spcBef>
        <a:spcAft>
          <a:spcPct val="0"/>
        </a:spcAft>
        <a:defRPr sz="4400">
          <a:solidFill>
            <a:schemeClr val="tx2"/>
          </a:solidFill>
          <a:latin typeface="Arial" charset="0"/>
          <a:ea typeface="Arial" charset="0"/>
          <a:cs typeface="Arial" charset="0"/>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143001" y="1206500"/>
            <a:ext cx="6408737" cy="228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Ephesians 5:15-33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chemeClr val="bg1"/>
              </a:solidFill>
              <a:latin typeface="+mn-lt"/>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7265" y="2425452"/>
            <a:ext cx="8316416" cy="1569660"/>
          </a:xfrm>
          <a:prstGeom prst="rect">
            <a:avLst/>
          </a:prstGeom>
          <a:noFill/>
        </p:spPr>
        <p:txBody>
          <a:bodyPr wrap="square" rtlCol="0">
            <a:spAutoFit/>
          </a:bodyPr>
          <a:lstStyle/>
          <a:p>
            <a:r>
              <a:rPr lang="en-AU" sz="2400" i="1" dirty="0" smtClean="0">
                <a:solidFill>
                  <a:srgbClr val="FFFF00"/>
                </a:solidFill>
                <a:latin typeface="Times New Roman" charset="0"/>
                <a:ea typeface="Times New Roman" charset="0"/>
                <a:cs typeface="Times New Roman" charset="0"/>
              </a:rPr>
              <a:t>“</a:t>
            </a:r>
            <a:r>
              <a:rPr lang="en-AU" sz="2400" i="1" dirty="0">
                <a:solidFill>
                  <a:srgbClr val="FFFF00"/>
                </a:solidFill>
                <a:latin typeface="Times New Roman" charset="0"/>
                <a:ea typeface="Times New Roman" charset="0"/>
                <a:cs typeface="Times New Roman" charset="0"/>
              </a:rPr>
              <a:t>can describe various extra-marital sexual modes of behaviour insofar as they deviate from accepted social and religious norms (e.g. Homosexuality, promiscuity, paedophilia, and especially prostitution</a:t>
            </a:r>
            <a:r>
              <a:rPr lang="en-AU" sz="2400" i="1" dirty="0" smtClean="0">
                <a:solidFill>
                  <a:srgbClr val="FFFF00"/>
                </a:solidFill>
                <a:latin typeface="Times New Roman" charset="0"/>
                <a:ea typeface="Times New Roman" charset="0"/>
                <a:cs typeface="Times New Roman" charset="0"/>
              </a:rPr>
              <a:t>.)</a:t>
            </a:r>
            <a:endParaRPr lang="en-AU" sz="2400" dirty="0">
              <a:solidFill>
                <a:srgbClr val="FFFF00"/>
              </a:solidFill>
              <a:latin typeface="Times New Roman" charset="0"/>
              <a:ea typeface="Times New Roman" charset="0"/>
              <a:cs typeface="Times New Roman" charset="0"/>
            </a:endParaRPr>
          </a:p>
        </p:txBody>
      </p:sp>
      <p:sp>
        <p:nvSpPr>
          <p:cNvPr id="4" name="TextBox 3"/>
          <p:cNvSpPr txBox="1"/>
          <p:nvPr/>
        </p:nvSpPr>
        <p:spPr>
          <a:xfrm>
            <a:off x="-2287" y="1921396"/>
            <a:ext cx="8316416" cy="369332"/>
          </a:xfrm>
          <a:prstGeom prst="rect">
            <a:avLst/>
          </a:prstGeom>
          <a:noFill/>
        </p:spPr>
        <p:txBody>
          <a:bodyPr wrap="square" rtlCol="0">
            <a:spAutoFit/>
          </a:bodyPr>
          <a:lstStyle/>
          <a:p>
            <a:r>
              <a:rPr lang="en-AU" i="1" dirty="0">
                <a:solidFill>
                  <a:srgbClr val="FFFF00"/>
                </a:solidFill>
              </a:rPr>
              <a:t>The New International Dictionary of New Testament </a:t>
            </a:r>
            <a:r>
              <a:rPr lang="en-AU" i="1" dirty="0" smtClean="0">
                <a:solidFill>
                  <a:srgbClr val="FFFF00"/>
                </a:solidFill>
              </a:rPr>
              <a:t>Theology</a:t>
            </a:r>
            <a:endParaRPr lang="en-AU" dirty="0">
              <a:solidFill>
                <a:srgbClr val="FFFF00"/>
              </a:solidFill>
            </a:endParaRPr>
          </a:p>
        </p:txBody>
      </p:sp>
      <p:sp>
        <p:nvSpPr>
          <p:cNvPr id="5" name="TextBox 4"/>
          <p:cNvSpPr txBox="1"/>
          <p:nvPr/>
        </p:nvSpPr>
        <p:spPr>
          <a:xfrm>
            <a:off x="3992" y="0"/>
            <a:ext cx="8316416" cy="461665"/>
          </a:xfrm>
          <a:prstGeom prst="rect">
            <a:avLst/>
          </a:prstGeom>
          <a:noFill/>
        </p:spPr>
        <p:txBody>
          <a:bodyPr wrap="square" rtlCol="0">
            <a:spAutoFit/>
          </a:bodyPr>
          <a:lstStyle/>
          <a:p>
            <a:r>
              <a:rPr lang="en-AU" sz="2400" dirty="0" smtClean="0">
                <a:solidFill>
                  <a:schemeClr val="bg1"/>
                </a:solidFill>
                <a:latin typeface="Times New Roman" charset="0"/>
                <a:ea typeface="Times New Roman" charset="0"/>
                <a:cs typeface="Times New Roman" charset="0"/>
              </a:rPr>
              <a:t>In the </a:t>
            </a:r>
            <a:r>
              <a:rPr lang="en-AU" sz="2400" dirty="0">
                <a:solidFill>
                  <a:schemeClr val="bg1"/>
                </a:solidFill>
                <a:latin typeface="Times New Roman" charset="0"/>
                <a:ea typeface="Times New Roman" charset="0"/>
                <a:cs typeface="Times New Roman" charset="0"/>
              </a:rPr>
              <a:t>New </a:t>
            </a:r>
            <a:r>
              <a:rPr lang="en-AU" sz="2400" dirty="0" smtClean="0">
                <a:solidFill>
                  <a:schemeClr val="bg1"/>
                </a:solidFill>
                <a:latin typeface="Times New Roman" charset="0"/>
                <a:ea typeface="Times New Roman" charset="0"/>
                <a:cs typeface="Times New Roman" charset="0"/>
              </a:rPr>
              <a:t>Testament, </a:t>
            </a:r>
            <a:r>
              <a:rPr lang="en-AU" sz="2400" spc="400" dirty="0" smtClean="0">
                <a:solidFill>
                  <a:schemeClr val="bg1"/>
                </a:solidFill>
                <a:latin typeface="Times New Roman" charset="0"/>
                <a:ea typeface="Times New Roman" charset="0"/>
                <a:cs typeface="Times New Roman" charset="0"/>
              </a:rPr>
              <a:t>LGBTQI</a:t>
            </a:r>
            <a:r>
              <a:rPr lang="en-AU" sz="2400" dirty="0" smtClean="0">
                <a:solidFill>
                  <a:schemeClr val="bg1"/>
                </a:solidFill>
                <a:latin typeface="Times New Roman" charset="0"/>
                <a:ea typeface="Times New Roman" charset="0"/>
                <a:cs typeface="Times New Roman" charset="0"/>
              </a:rPr>
              <a:t>  spells “sexual immorality”</a:t>
            </a:r>
            <a:endParaRPr lang="en-AU" sz="24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809272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08504" cy="5262979"/>
          </a:xfrm>
          <a:prstGeom prst="rect">
            <a:avLst/>
          </a:prstGeom>
        </p:spPr>
        <p:txBody>
          <a:bodyPr wrap="square">
            <a:spAutoFit/>
          </a:bodyPr>
          <a:lstStyle/>
          <a:p>
            <a:pPr>
              <a:spcAft>
                <a:spcPts val="0"/>
              </a:spcAft>
            </a:pPr>
            <a:r>
              <a:rPr lang="en-AU" sz="2400" baseline="30000" dirty="0">
                <a:solidFill>
                  <a:schemeClr val="bg1"/>
                </a:solidFill>
                <a:latin typeface="Comic Sans MS" charset="0"/>
              </a:rPr>
              <a:t>Romans </a:t>
            </a:r>
            <a:r>
              <a:rPr lang="en-AU" sz="2400" baseline="30000" dirty="0" smtClean="0">
                <a:solidFill>
                  <a:schemeClr val="bg1"/>
                </a:solidFill>
                <a:latin typeface="Comic Sans MS" charset="0"/>
              </a:rPr>
              <a:t>1:</a:t>
            </a:r>
            <a:r>
              <a:rPr lang="en-AU" sz="2400" b="1" baseline="30000" dirty="0" smtClean="0">
                <a:solidFill>
                  <a:schemeClr val="bg1"/>
                </a:solidFill>
                <a:latin typeface="Comic Sans MS" charset="0"/>
              </a:rPr>
              <a:t>18</a:t>
            </a:r>
            <a:r>
              <a:rPr lang="en-AU" sz="2400" b="1" baseline="30000" dirty="0">
                <a:solidFill>
                  <a:schemeClr val="bg1"/>
                </a:solidFill>
                <a:latin typeface="Comic Sans MS" charset="0"/>
              </a:rPr>
              <a:t> </a:t>
            </a:r>
            <a:r>
              <a:rPr lang="en-AU" sz="2400" dirty="0">
                <a:solidFill>
                  <a:schemeClr val="bg1"/>
                </a:solidFill>
                <a:latin typeface="Comic Sans MS" charset="0"/>
                <a:cs typeface="Times New Roman" charset="0"/>
              </a:rPr>
              <a:t>For the wrath of God is revealed from heaven against </a:t>
            </a:r>
            <a:r>
              <a:rPr lang="en-AU" sz="2400" b="1" dirty="0">
                <a:solidFill>
                  <a:schemeClr val="bg1"/>
                </a:solidFill>
                <a:latin typeface="Comic Sans MS" charset="0"/>
                <a:cs typeface="Times New Roman" charset="0"/>
              </a:rPr>
              <a:t>all</a:t>
            </a:r>
            <a:r>
              <a:rPr lang="en-AU" sz="2400" dirty="0">
                <a:solidFill>
                  <a:schemeClr val="bg1"/>
                </a:solidFill>
                <a:latin typeface="Comic Sans MS" charset="0"/>
                <a:cs typeface="Times New Roman" charset="0"/>
              </a:rPr>
              <a:t> ungodliness and unrighteousness of men, who by their unrighteousness suppress the truth.  </a:t>
            </a:r>
            <a:r>
              <a:rPr lang="en-AU" sz="2400" b="1" baseline="30000" dirty="0">
                <a:solidFill>
                  <a:schemeClr val="bg1"/>
                </a:solidFill>
                <a:latin typeface="Comic Sans MS" charset="0"/>
              </a:rPr>
              <a:t>19 </a:t>
            </a:r>
            <a:r>
              <a:rPr lang="en-AU" sz="2400" dirty="0">
                <a:solidFill>
                  <a:schemeClr val="bg1"/>
                </a:solidFill>
                <a:latin typeface="Comic Sans MS" charset="0"/>
                <a:cs typeface="Times New Roman" charset="0"/>
              </a:rPr>
              <a:t>For what can be known about God is plain to them, because God has shown it to them.  </a:t>
            </a:r>
            <a:r>
              <a:rPr lang="en-AU" sz="2400" b="1" baseline="30000" dirty="0">
                <a:solidFill>
                  <a:schemeClr val="bg1"/>
                </a:solidFill>
                <a:latin typeface="Comic Sans MS" charset="0"/>
              </a:rPr>
              <a:t>20 </a:t>
            </a:r>
            <a:r>
              <a:rPr lang="en-AU" sz="2400" dirty="0">
                <a:solidFill>
                  <a:schemeClr val="bg1"/>
                </a:solidFill>
                <a:latin typeface="Comic Sans MS" charset="0"/>
                <a:cs typeface="Times New Roman" charset="0"/>
              </a:rPr>
              <a:t>For his invisible attributes, namely, his eternal power and divine nature, have been clearly perceived, ever since the creation of the world, in the things that have been made.  So they are without excuse.  </a:t>
            </a:r>
            <a:r>
              <a:rPr lang="en-AU" sz="2400" b="1" baseline="30000" dirty="0">
                <a:solidFill>
                  <a:schemeClr val="bg1"/>
                </a:solidFill>
                <a:latin typeface="Comic Sans MS" charset="0"/>
              </a:rPr>
              <a:t>21 </a:t>
            </a:r>
            <a:r>
              <a:rPr lang="en-AU" sz="2400" dirty="0">
                <a:solidFill>
                  <a:schemeClr val="bg1"/>
                </a:solidFill>
                <a:latin typeface="Comic Sans MS" charset="0"/>
                <a:cs typeface="Times New Roman" charset="0"/>
              </a:rPr>
              <a:t>For although they knew God, they did not honour him as God or give thanks to him, but they became futile in their thinking, and their foolish hearts were darkened.  </a:t>
            </a:r>
            <a:r>
              <a:rPr lang="en-AU" sz="2400" b="1" baseline="30000" dirty="0">
                <a:solidFill>
                  <a:schemeClr val="bg1"/>
                </a:solidFill>
                <a:latin typeface="Comic Sans MS" charset="0"/>
              </a:rPr>
              <a:t>22 </a:t>
            </a:r>
            <a:r>
              <a:rPr lang="en-AU" sz="2400" dirty="0">
                <a:solidFill>
                  <a:schemeClr val="bg1"/>
                </a:solidFill>
                <a:latin typeface="Comic Sans MS" charset="0"/>
                <a:cs typeface="Times New Roman" charset="0"/>
              </a:rPr>
              <a:t>Claiming to be wise, they became fools, </a:t>
            </a:r>
            <a:r>
              <a:rPr lang="en-AU" sz="2400" b="1" baseline="30000" dirty="0">
                <a:solidFill>
                  <a:schemeClr val="bg1"/>
                </a:solidFill>
                <a:latin typeface="Comic Sans MS" charset="0"/>
              </a:rPr>
              <a:t>23 </a:t>
            </a:r>
            <a:r>
              <a:rPr lang="en-AU" sz="2400" dirty="0">
                <a:solidFill>
                  <a:schemeClr val="bg1"/>
                </a:solidFill>
                <a:latin typeface="Comic Sans MS" charset="0"/>
                <a:cs typeface="Times New Roman" charset="0"/>
              </a:rPr>
              <a:t>and exchanged the glory of the immortal God for images resembling mortal man and birds and animals and creeping things.</a:t>
            </a:r>
            <a:endParaRPr lang="en-AU" sz="2300" dirty="0">
              <a:solidFill>
                <a:schemeClr val="bg1"/>
              </a:solidFill>
            </a:endParaRPr>
          </a:p>
        </p:txBody>
      </p:sp>
    </p:spTree>
    <p:extLst>
      <p:ext uri="{BB962C8B-B14F-4D97-AF65-F5344CB8AC3E}">
        <p14:creationId xmlns:p14="http://schemas.microsoft.com/office/powerpoint/2010/main" val="668728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08504" cy="4524315"/>
          </a:xfrm>
          <a:prstGeom prst="rect">
            <a:avLst/>
          </a:prstGeom>
        </p:spPr>
        <p:txBody>
          <a:bodyPr wrap="square">
            <a:spAutoFit/>
          </a:bodyPr>
          <a:lstStyle/>
          <a:p>
            <a:pPr indent="152400">
              <a:spcAft>
                <a:spcPts val="0"/>
              </a:spcAft>
            </a:pPr>
            <a:r>
              <a:rPr lang="en-AU" sz="2400" b="1" baseline="30000">
                <a:solidFill>
                  <a:schemeClr val="bg1"/>
                </a:solidFill>
                <a:latin typeface="Comic Sans MS" charset="0"/>
              </a:rPr>
              <a:t>24 </a:t>
            </a:r>
            <a:r>
              <a:rPr lang="en-AU" sz="2400" u="sng">
                <a:solidFill>
                  <a:schemeClr val="bg1"/>
                </a:solidFill>
                <a:latin typeface="Comic Sans MS" charset="0"/>
              </a:rPr>
              <a:t>Therefore</a:t>
            </a:r>
            <a:r>
              <a:rPr lang="en-AU" sz="2400">
                <a:solidFill>
                  <a:schemeClr val="bg1"/>
                </a:solidFill>
                <a:latin typeface="Comic Sans MS" charset="0"/>
              </a:rPr>
              <a:t> </a:t>
            </a:r>
            <a:r>
              <a:rPr lang="en-AU" sz="2400" u="sng">
                <a:solidFill>
                  <a:schemeClr val="bg1"/>
                </a:solidFill>
                <a:latin typeface="Comic Sans MS" charset="0"/>
              </a:rPr>
              <a:t>God gave them up</a:t>
            </a:r>
            <a:r>
              <a:rPr lang="en-AU" sz="2400">
                <a:solidFill>
                  <a:schemeClr val="bg1"/>
                </a:solidFill>
                <a:latin typeface="Comic Sans MS" charset="0"/>
              </a:rPr>
              <a:t> in the lusts of their hearts to impurity, to the dishonouring of their bodies among themselves, </a:t>
            </a:r>
            <a:r>
              <a:rPr lang="en-AU" sz="2400" b="1" baseline="30000">
                <a:solidFill>
                  <a:schemeClr val="bg1"/>
                </a:solidFill>
                <a:latin typeface="Comic Sans MS" charset="0"/>
              </a:rPr>
              <a:t>25 </a:t>
            </a:r>
            <a:r>
              <a:rPr lang="en-AU" sz="2400">
                <a:solidFill>
                  <a:schemeClr val="bg1"/>
                </a:solidFill>
                <a:latin typeface="Comic Sans MS" charset="0"/>
              </a:rPr>
              <a:t>because they exchanged the truth about God for a lie and worshiped and served the creature rather than the Creator, who is blessed forever!  </a:t>
            </a:r>
            <a:r>
              <a:rPr lang="en-AU" sz="2400" dirty="0">
                <a:solidFill>
                  <a:schemeClr val="bg1"/>
                </a:solidFill>
                <a:latin typeface="Comic Sans MS" charset="0"/>
              </a:rPr>
              <a:t>Amen. </a:t>
            </a:r>
            <a:endParaRPr lang="en-GB" sz="2400" dirty="0">
              <a:solidFill>
                <a:schemeClr val="bg1"/>
              </a:solidFill>
              <a:latin typeface="Times New Roman" charset="0"/>
            </a:endParaRPr>
          </a:p>
          <a:p>
            <a:pPr indent="152400">
              <a:spcAft>
                <a:spcPts val="0"/>
              </a:spcAft>
            </a:pPr>
            <a:r>
              <a:rPr lang="en-AU" sz="2400" dirty="0">
                <a:solidFill>
                  <a:schemeClr val="bg1"/>
                </a:solidFill>
                <a:latin typeface="Comic Sans MS" charset="0"/>
              </a:rPr>
              <a:t> </a:t>
            </a:r>
            <a:endParaRPr lang="en-GB" sz="2400" dirty="0">
              <a:solidFill>
                <a:schemeClr val="bg1"/>
              </a:solidFill>
              <a:latin typeface="Times New Roman" charset="0"/>
            </a:endParaRPr>
          </a:p>
          <a:p>
            <a:r>
              <a:rPr lang="en-AU" sz="2400" b="1" baseline="30000" dirty="0">
                <a:solidFill>
                  <a:schemeClr val="bg1"/>
                </a:solidFill>
                <a:latin typeface="Comic Sans MS" charset="0"/>
              </a:rPr>
              <a:t>26 </a:t>
            </a:r>
            <a:r>
              <a:rPr lang="en-AU" sz="2400" dirty="0">
                <a:solidFill>
                  <a:schemeClr val="bg1"/>
                </a:solidFill>
                <a:latin typeface="Comic Sans MS" charset="0"/>
                <a:cs typeface="Times New Roman" charset="0"/>
              </a:rPr>
              <a:t>For </a:t>
            </a:r>
            <a:r>
              <a:rPr lang="en-AU" sz="2400" b="1" dirty="0">
                <a:solidFill>
                  <a:schemeClr val="bg1"/>
                </a:solidFill>
                <a:latin typeface="Comic Sans MS" charset="0"/>
                <a:cs typeface="Times New Roman" charset="0"/>
              </a:rPr>
              <a:t>this</a:t>
            </a:r>
            <a:r>
              <a:rPr lang="en-AU" sz="2400" dirty="0">
                <a:solidFill>
                  <a:schemeClr val="bg1"/>
                </a:solidFill>
                <a:latin typeface="Comic Sans MS" charset="0"/>
                <a:cs typeface="Times New Roman" charset="0"/>
              </a:rPr>
              <a:t> reason </a:t>
            </a:r>
            <a:r>
              <a:rPr lang="en-AU" sz="2400" u="sng" dirty="0">
                <a:solidFill>
                  <a:schemeClr val="bg1"/>
                </a:solidFill>
                <a:latin typeface="Comic Sans MS" charset="0"/>
                <a:cs typeface="Times New Roman" charset="0"/>
              </a:rPr>
              <a:t>God gave them up</a:t>
            </a:r>
            <a:r>
              <a:rPr lang="en-AU" sz="2400" dirty="0">
                <a:solidFill>
                  <a:schemeClr val="bg1"/>
                </a:solidFill>
                <a:latin typeface="Comic Sans MS" charset="0"/>
                <a:cs typeface="Times New Roman" charset="0"/>
              </a:rPr>
              <a:t> to dishonourable passions.  For their women exchanged natural relations for those that are contrary to nature;  </a:t>
            </a:r>
            <a:r>
              <a:rPr lang="en-AU" sz="2400" b="1" baseline="30000" dirty="0">
                <a:solidFill>
                  <a:schemeClr val="bg1"/>
                </a:solidFill>
                <a:latin typeface="Comic Sans MS" charset="0"/>
              </a:rPr>
              <a:t>27 </a:t>
            </a:r>
            <a:r>
              <a:rPr lang="en-AU" sz="2400" dirty="0">
                <a:solidFill>
                  <a:schemeClr val="bg1"/>
                </a:solidFill>
                <a:latin typeface="Comic Sans MS" charset="0"/>
                <a:cs typeface="Times New Roman" charset="0"/>
              </a:rPr>
              <a:t>and the men likewise gave up natural relations with women and were consumed with passion for one another, men committing shameless acts with men and receiving in themselves the due penalty for their error.</a:t>
            </a:r>
            <a:r>
              <a:rPr lang="en-GB" sz="2400" dirty="0">
                <a:solidFill>
                  <a:schemeClr val="bg1"/>
                </a:solidFill>
              </a:rPr>
              <a:t> </a:t>
            </a:r>
            <a:endParaRPr lang="en-AU" sz="2300" dirty="0">
              <a:solidFill>
                <a:schemeClr val="bg1"/>
              </a:solidFill>
            </a:endParaRPr>
          </a:p>
        </p:txBody>
      </p:sp>
    </p:spTree>
    <p:extLst>
      <p:ext uri="{BB962C8B-B14F-4D97-AF65-F5344CB8AC3E}">
        <p14:creationId xmlns:p14="http://schemas.microsoft.com/office/powerpoint/2010/main" val="1051876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08504" cy="3785652"/>
          </a:xfrm>
          <a:prstGeom prst="rect">
            <a:avLst/>
          </a:prstGeom>
        </p:spPr>
        <p:txBody>
          <a:bodyPr wrap="square">
            <a:spAutoFit/>
          </a:bodyPr>
          <a:lstStyle/>
          <a:p>
            <a:pPr indent="152400">
              <a:spcAft>
                <a:spcPts val="0"/>
              </a:spcAft>
            </a:pPr>
            <a:r>
              <a:rPr lang="en-AU" sz="2400" b="1" baseline="30000" dirty="0">
                <a:solidFill>
                  <a:schemeClr val="bg1"/>
                </a:solidFill>
                <a:latin typeface="Comic Sans MS" charset="0"/>
              </a:rPr>
              <a:t>28 </a:t>
            </a:r>
            <a:r>
              <a:rPr lang="en-AU" sz="2400" dirty="0">
                <a:solidFill>
                  <a:schemeClr val="bg1"/>
                </a:solidFill>
                <a:latin typeface="Comic Sans MS" charset="0"/>
                <a:cs typeface="Times New Roman" charset="0"/>
              </a:rPr>
              <a:t>And since they did not see fit to acknowledge God, </a:t>
            </a:r>
            <a:r>
              <a:rPr lang="en-AU" sz="2400" u="sng" dirty="0">
                <a:solidFill>
                  <a:schemeClr val="bg1"/>
                </a:solidFill>
                <a:latin typeface="Comic Sans MS" charset="0"/>
                <a:cs typeface="Times New Roman" charset="0"/>
              </a:rPr>
              <a:t>God gave them up</a:t>
            </a:r>
            <a:r>
              <a:rPr lang="en-AU" sz="2400" dirty="0">
                <a:solidFill>
                  <a:schemeClr val="bg1"/>
                </a:solidFill>
                <a:latin typeface="Comic Sans MS" charset="0"/>
                <a:cs typeface="Times New Roman" charset="0"/>
              </a:rPr>
              <a:t> to a debased mind to do what ought not to be done.  </a:t>
            </a:r>
            <a:r>
              <a:rPr lang="en-AU" sz="2400" b="1" baseline="30000" dirty="0">
                <a:solidFill>
                  <a:schemeClr val="bg1"/>
                </a:solidFill>
                <a:latin typeface="Comic Sans MS" charset="0"/>
              </a:rPr>
              <a:t>29 </a:t>
            </a:r>
            <a:r>
              <a:rPr lang="en-AU" sz="2400" dirty="0">
                <a:solidFill>
                  <a:schemeClr val="bg1"/>
                </a:solidFill>
                <a:latin typeface="Comic Sans MS" charset="0"/>
                <a:cs typeface="Times New Roman" charset="0"/>
              </a:rPr>
              <a:t>They were filled with all manner of unrighteousness, evil, covetousness, malice.  They are full of envy, murder, strife, deceit, maliciousness.  They are gossips, </a:t>
            </a:r>
            <a:r>
              <a:rPr lang="en-AU" sz="2400" b="1" baseline="30000" dirty="0">
                <a:solidFill>
                  <a:schemeClr val="bg1"/>
                </a:solidFill>
                <a:latin typeface="Comic Sans MS" charset="0"/>
              </a:rPr>
              <a:t>30 </a:t>
            </a:r>
            <a:r>
              <a:rPr lang="en-AU" sz="2400" dirty="0">
                <a:solidFill>
                  <a:schemeClr val="bg1"/>
                </a:solidFill>
                <a:latin typeface="Comic Sans MS" charset="0"/>
                <a:cs typeface="Times New Roman" charset="0"/>
              </a:rPr>
              <a:t>slanderers, haters of God, insolent, haughty, boastful, inventors of evil, disobedient to parents, </a:t>
            </a:r>
            <a:r>
              <a:rPr lang="en-AU" sz="2400" b="1" baseline="30000" dirty="0">
                <a:solidFill>
                  <a:schemeClr val="bg1"/>
                </a:solidFill>
                <a:latin typeface="Comic Sans MS" charset="0"/>
              </a:rPr>
              <a:t>31 </a:t>
            </a:r>
            <a:r>
              <a:rPr lang="en-AU" sz="2400" dirty="0">
                <a:solidFill>
                  <a:schemeClr val="bg1"/>
                </a:solidFill>
                <a:latin typeface="Comic Sans MS" charset="0"/>
                <a:cs typeface="Times New Roman" charset="0"/>
              </a:rPr>
              <a:t>foolish, faithless, heartless, ruthless.  </a:t>
            </a:r>
            <a:r>
              <a:rPr lang="en-AU" sz="2400" b="1" baseline="30000" dirty="0">
                <a:solidFill>
                  <a:schemeClr val="bg1"/>
                </a:solidFill>
                <a:latin typeface="Comic Sans MS" charset="0"/>
              </a:rPr>
              <a:t>32 </a:t>
            </a:r>
            <a:r>
              <a:rPr lang="en-AU" sz="2400" dirty="0">
                <a:solidFill>
                  <a:schemeClr val="bg1"/>
                </a:solidFill>
                <a:latin typeface="Comic Sans MS" charset="0"/>
                <a:cs typeface="Times New Roman" charset="0"/>
              </a:rPr>
              <a:t>Though they know God’s righteous decree that those who practice such things deserve to die, they not only do them but give approval to those who practice them.</a:t>
            </a:r>
            <a:endParaRPr lang="en-AU" sz="2300" dirty="0">
              <a:solidFill>
                <a:schemeClr val="bg1"/>
              </a:solidFill>
            </a:endParaRPr>
          </a:p>
        </p:txBody>
      </p:sp>
    </p:spTree>
    <p:extLst>
      <p:ext uri="{BB962C8B-B14F-4D97-AF65-F5344CB8AC3E}">
        <p14:creationId xmlns:p14="http://schemas.microsoft.com/office/powerpoint/2010/main" val="798768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979712" y="36704"/>
            <a:ext cx="4876800" cy="461665"/>
          </a:xfrm>
          <a:prstGeom prst="rect">
            <a:avLst/>
          </a:prstGeom>
          <a:noFill/>
        </p:spPr>
        <p:txBody>
          <a:bodyPr wrap="square" rtlCol="0">
            <a:spAutoFit/>
          </a:bodyPr>
          <a:lstStyle/>
          <a:p>
            <a:pPr algn="ctr"/>
            <a:r>
              <a:rPr lang="en-US" sz="2400" u="sng" dirty="0" smtClean="0">
                <a:solidFill>
                  <a:srgbClr val="FFFF00"/>
                </a:solidFill>
              </a:rPr>
              <a:t>Marriage and </a:t>
            </a:r>
            <a:r>
              <a:rPr lang="en-US" sz="2400" u="sng" dirty="0" smtClean="0">
                <a:solidFill>
                  <a:srgbClr val="FFFF00"/>
                </a:solidFill>
              </a:rPr>
              <a:t>Gender</a:t>
            </a:r>
            <a:endParaRPr lang="en-US" sz="2400" u="sng" dirty="0" smtClean="0">
              <a:solidFill>
                <a:srgbClr val="FFFF00"/>
              </a:solidFill>
            </a:endParaRPr>
          </a:p>
        </p:txBody>
      </p:sp>
      <p:sp>
        <p:nvSpPr>
          <p:cNvPr id="8" name="TextBox 7"/>
          <p:cNvSpPr txBox="1"/>
          <p:nvPr/>
        </p:nvSpPr>
        <p:spPr>
          <a:xfrm>
            <a:off x="1110" y="702703"/>
            <a:ext cx="8991600" cy="1015663"/>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God created them male and female. The two become one flesh</a:t>
            </a:r>
          </a:p>
          <a:p>
            <a:pPr marL="266700" indent="-266700">
              <a:buFont typeface="Arial" charset="0"/>
              <a:buChar char="•"/>
            </a:pPr>
            <a:r>
              <a:rPr lang="en-US" sz="2000" dirty="0" smtClean="0">
                <a:solidFill>
                  <a:schemeClr val="bg1"/>
                </a:solidFill>
                <a:latin typeface="Times New Roman"/>
                <a:cs typeface="Times New Roman"/>
              </a:rPr>
              <a:t>Sex outside of marriage is forbidden.  Adultery is forbidden.</a:t>
            </a:r>
          </a:p>
          <a:p>
            <a:pPr marL="266700" indent="-266700">
              <a:buFont typeface="Arial" charset="0"/>
              <a:buChar char="•"/>
            </a:pPr>
            <a:r>
              <a:rPr lang="en-US" sz="2000" dirty="0" smtClean="0">
                <a:solidFill>
                  <a:schemeClr val="bg1"/>
                </a:solidFill>
                <a:latin typeface="Times New Roman"/>
                <a:cs typeface="Times New Roman"/>
              </a:rPr>
              <a:t>Marriage is a living example of Christ’s relationship to the church</a:t>
            </a:r>
            <a:r>
              <a:rPr lang="en-US" sz="2000" dirty="0" smtClean="0">
                <a:solidFill>
                  <a:schemeClr val="bg1"/>
                </a:solidFill>
                <a:latin typeface="Times New Roman"/>
                <a:cs typeface="Times New Roman"/>
              </a:rPr>
              <a:t>  </a:t>
            </a:r>
            <a:endParaRPr lang="en-US" sz="2000" dirty="0" smtClean="0">
              <a:solidFill>
                <a:srgbClr val="FFFFFF"/>
              </a:solidFill>
              <a:latin typeface="Times New Roman"/>
              <a:cs typeface="Times New Roman"/>
            </a:endParaRPr>
          </a:p>
        </p:txBody>
      </p:sp>
      <p:sp>
        <p:nvSpPr>
          <p:cNvPr id="10" name="TextBox 9"/>
          <p:cNvSpPr txBox="1"/>
          <p:nvPr/>
        </p:nvSpPr>
        <p:spPr>
          <a:xfrm>
            <a:off x="0" y="392051"/>
            <a:ext cx="6300192"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1.  What the Bible says about Marriage</a:t>
            </a:r>
            <a:endParaRPr lang="en-US" sz="2200" dirty="0" smtClean="0">
              <a:solidFill>
                <a:srgbClr val="FFFF00"/>
              </a:solidFill>
              <a:latin typeface="Times New Roman" charset="0"/>
              <a:ea typeface="Times New Roman" charset="0"/>
              <a:cs typeface="Times New Roman" charset="0"/>
            </a:endParaRPr>
          </a:p>
        </p:txBody>
      </p:sp>
      <p:sp>
        <p:nvSpPr>
          <p:cNvPr id="2" name="TextBox 1"/>
          <p:cNvSpPr txBox="1"/>
          <p:nvPr/>
        </p:nvSpPr>
        <p:spPr>
          <a:xfrm>
            <a:off x="6372200" y="987727"/>
            <a:ext cx="2880320" cy="338554"/>
          </a:xfrm>
          <a:prstGeom prst="rect">
            <a:avLst/>
          </a:prstGeom>
          <a:noFill/>
        </p:spPr>
        <p:txBody>
          <a:bodyPr wrap="square" rtlCol="0">
            <a:spAutoFit/>
          </a:bodyPr>
          <a:lstStyle/>
          <a:p>
            <a:r>
              <a:rPr lang="en-AU" sz="1600" dirty="0" smtClean="0">
                <a:solidFill>
                  <a:srgbClr val="FFFF00"/>
                </a:solidFill>
                <a:latin typeface="Times New Roman" charset="0"/>
                <a:ea typeface="Times New Roman" charset="0"/>
                <a:cs typeface="Times New Roman" charset="0"/>
              </a:rPr>
              <a:t>(morality of sex &amp; marriage)</a:t>
            </a:r>
            <a:endParaRPr lang="en-AU" sz="1600" dirty="0">
              <a:solidFill>
                <a:srgbClr val="FFFF00"/>
              </a:solidFill>
              <a:latin typeface="Times New Roman" charset="0"/>
              <a:ea typeface="Times New Roman" charset="0"/>
              <a:cs typeface="Times New Roman" charset="0"/>
            </a:endParaRPr>
          </a:p>
        </p:txBody>
      </p:sp>
      <p:sp>
        <p:nvSpPr>
          <p:cNvPr id="13" name="TextBox 12"/>
          <p:cNvSpPr txBox="1"/>
          <p:nvPr/>
        </p:nvSpPr>
        <p:spPr>
          <a:xfrm>
            <a:off x="6948264" y="1337641"/>
            <a:ext cx="2304256" cy="338554"/>
          </a:xfrm>
          <a:prstGeom prst="rect">
            <a:avLst/>
          </a:prstGeom>
          <a:noFill/>
        </p:spPr>
        <p:txBody>
          <a:bodyPr wrap="square" rtlCol="0">
            <a:spAutoFit/>
          </a:bodyPr>
          <a:lstStyle/>
          <a:p>
            <a:r>
              <a:rPr lang="en-AU" sz="1600" dirty="0" smtClean="0">
                <a:solidFill>
                  <a:srgbClr val="FFFF00"/>
                </a:solidFill>
                <a:latin typeface="Times New Roman" charset="0"/>
                <a:ea typeface="Times New Roman" charset="0"/>
                <a:cs typeface="Times New Roman" charset="0"/>
              </a:rPr>
              <a:t>(Spirituality of marriage)</a:t>
            </a:r>
            <a:endParaRPr lang="en-AU" sz="1600" dirty="0">
              <a:solidFill>
                <a:srgbClr val="FFFF00"/>
              </a:solidFill>
              <a:latin typeface="Times New Roman" charset="0"/>
              <a:ea typeface="Times New Roman" charset="0"/>
              <a:cs typeface="Times New Roman" charset="0"/>
            </a:endParaRPr>
          </a:p>
        </p:txBody>
      </p:sp>
      <p:sp>
        <p:nvSpPr>
          <p:cNvPr id="14" name="TextBox 13"/>
          <p:cNvSpPr txBox="1"/>
          <p:nvPr/>
        </p:nvSpPr>
        <p:spPr>
          <a:xfrm>
            <a:off x="0" y="1633364"/>
            <a:ext cx="6300192"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2.  What the Bible says about Gender in Marriage</a:t>
            </a:r>
            <a:endParaRPr lang="en-US" sz="2200" dirty="0" smtClean="0">
              <a:solidFill>
                <a:srgbClr val="FFFF00"/>
              </a:solidFill>
              <a:latin typeface="Times New Roman" charset="0"/>
              <a:ea typeface="Times New Roman" charset="0"/>
              <a:cs typeface="Times New Roman" charset="0"/>
            </a:endParaRPr>
          </a:p>
        </p:txBody>
      </p:sp>
      <p:sp>
        <p:nvSpPr>
          <p:cNvPr id="16" name="TextBox 15"/>
          <p:cNvSpPr txBox="1"/>
          <p:nvPr/>
        </p:nvSpPr>
        <p:spPr>
          <a:xfrm>
            <a:off x="0" y="1993404"/>
            <a:ext cx="8991600"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1 male + 1 female</a:t>
            </a:r>
            <a:endParaRPr lang="en-US" sz="2000" dirty="0" smtClean="0">
              <a:solidFill>
                <a:srgbClr val="FFFFFF"/>
              </a:solidFill>
              <a:latin typeface="Times New Roman"/>
              <a:cs typeface="Times New Roman"/>
            </a:endParaRPr>
          </a:p>
        </p:txBody>
      </p:sp>
      <p:sp>
        <p:nvSpPr>
          <p:cNvPr id="17" name="TextBox 16"/>
          <p:cNvSpPr txBox="1"/>
          <p:nvPr/>
        </p:nvSpPr>
        <p:spPr>
          <a:xfrm>
            <a:off x="0" y="2318104"/>
            <a:ext cx="8991600"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3.  What the Bible says about Homosexual Relationships</a:t>
            </a:r>
            <a:endParaRPr lang="en-US" sz="2200" dirty="0" smtClean="0">
              <a:solidFill>
                <a:srgbClr val="FFFF00"/>
              </a:solidFill>
              <a:latin typeface="Times New Roman" charset="0"/>
              <a:ea typeface="Times New Roman" charset="0"/>
              <a:cs typeface="Times New Roman" charset="0"/>
            </a:endParaRPr>
          </a:p>
        </p:txBody>
      </p:sp>
      <p:sp>
        <p:nvSpPr>
          <p:cNvPr id="19" name="TextBox 18"/>
          <p:cNvSpPr txBox="1"/>
          <p:nvPr/>
        </p:nvSpPr>
        <p:spPr>
          <a:xfrm>
            <a:off x="11904" y="2748991"/>
            <a:ext cx="1535760" cy="338554"/>
          </a:xfrm>
          <a:prstGeom prst="rect">
            <a:avLst/>
          </a:prstGeom>
          <a:noFill/>
        </p:spPr>
        <p:txBody>
          <a:bodyPr wrap="square" rtlCol="0">
            <a:spAutoFit/>
          </a:bodyPr>
          <a:lstStyle/>
          <a:p>
            <a:r>
              <a:rPr lang="en-AU" sz="1600" smtClean="0">
                <a:solidFill>
                  <a:srgbClr val="FFFF00"/>
                </a:solidFill>
                <a:latin typeface="Times New Roman" charset="0"/>
                <a:ea typeface="Times New Roman" charset="0"/>
                <a:cs typeface="Times New Roman" charset="0"/>
              </a:rPr>
              <a:t>Old Testament:</a:t>
            </a:r>
            <a:endParaRPr lang="en-AU" sz="1600" dirty="0">
              <a:solidFill>
                <a:srgbClr val="FFFF00"/>
              </a:solidFill>
              <a:latin typeface="Times New Roman" charset="0"/>
              <a:ea typeface="Times New Roman" charset="0"/>
              <a:cs typeface="Times New Roman" charset="0"/>
            </a:endParaRPr>
          </a:p>
        </p:txBody>
      </p:sp>
      <p:sp>
        <p:nvSpPr>
          <p:cNvPr id="22" name="TextBox 21"/>
          <p:cNvSpPr txBox="1"/>
          <p:nvPr/>
        </p:nvSpPr>
        <p:spPr>
          <a:xfrm>
            <a:off x="10997" y="3052829"/>
            <a:ext cx="9127904"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Many </a:t>
            </a:r>
            <a:r>
              <a:rPr lang="en-US" sz="2000" u="sng" dirty="0" smtClean="0">
                <a:solidFill>
                  <a:schemeClr val="bg1"/>
                </a:solidFill>
                <a:latin typeface="Times New Roman"/>
                <a:cs typeface="Times New Roman"/>
              </a:rPr>
              <a:t>religious</a:t>
            </a:r>
            <a:r>
              <a:rPr lang="en-US" sz="2000" dirty="0" smtClean="0">
                <a:solidFill>
                  <a:schemeClr val="bg1"/>
                </a:solidFill>
                <a:latin typeface="Times New Roman"/>
                <a:cs typeface="Times New Roman"/>
              </a:rPr>
              <a:t> laws no longer apply.  But the </a:t>
            </a:r>
            <a:r>
              <a:rPr lang="en-US" sz="2000" u="sng" dirty="0" smtClean="0">
                <a:solidFill>
                  <a:schemeClr val="bg1"/>
                </a:solidFill>
                <a:latin typeface="Times New Roman"/>
                <a:cs typeface="Times New Roman"/>
              </a:rPr>
              <a:t>moral code</a:t>
            </a:r>
            <a:r>
              <a:rPr lang="en-US" sz="2000" dirty="0" smtClean="0">
                <a:solidFill>
                  <a:schemeClr val="bg1"/>
                </a:solidFill>
                <a:latin typeface="Times New Roman"/>
                <a:cs typeface="Times New Roman"/>
              </a:rPr>
              <a:t> is timeless.</a:t>
            </a:r>
          </a:p>
        </p:txBody>
      </p:sp>
      <p:sp>
        <p:nvSpPr>
          <p:cNvPr id="23" name="TextBox 22"/>
          <p:cNvSpPr txBox="1"/>
          <p:nvPr/>
        </p:nvSpPr>
        <p:spPr>
          <a:xfrm>
            <a:off x="-10417" y="3424139"/>
            <a:ext cx="1535760" cy="338554"/>
          </a:xfrm>
          <a:prstGeom prst="rect">
            <a:avLst/>
          </a:prstGeom>
          <a:noFill/>
        </p:spPr>
        <p:txBody>
          <a:bodyPr wrap="square" rtlCol="0">
            <a:spAutoFit/>
          </a:bodyPr>
          <a:lstStyle/>
          <a:p>
            <a:r>
              <a:rPr lang="en-AU" sz="1600" dirty="0" smtClean="0">
                <a:solidFill>
                  <a:srgbClr val="FFFF00"/>
                </a:solidFill>
                <a:latin typeface="Times New Roman" charset="0"/>
                <a:ea typeface="Times New Roman" charset="0"/>
                <a:cs typeface="Times New Roman" charset="0"/>
              </a:rPr>
              <a:t>New Testament:</a:t>
            </a:r>
            <a:endParaRPr lang="en-AU" sz="1600" dirty="0">
              <a:solidFill>
                <a:srgbClr val="FFFF00"/>
              </a:solidFill>
              <a:latin typeface="Times New Roman" charset="0"/>
              <a:ea typeface="Times New Roman" charset="0"/>
              <a:cs typeface="Times New Roman" charset="0"/>
            </a:endParaRPr>
          </a:p>
        </p:txBody>
      </p:sp>
      <p:sp>
        <p:nvSpPr>
          <p:cNvPr id="18" name="TextBox 17"/>
          <p:cNvSpPr txBox="1"/>
          <p:nvPr/>
        </p:nvSpPr>
        <p:spPr>
          <a:xfrm>
            <a:off x="1400128" y="2748991"/>
            <a:ext cx="7743872"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Forbidden (an abomination).  Deserving of the death penalty</a:t>
            </a:r>
            <a:endParaRPr lang="en-US" sz="2000" dirty="0" smtClean="0">
              <a:solidFill>
                <a:srgbClr val="FFFFFF"/>
              </a:solidFill>
              <a:latin typeface="Times New Roman"/>
              <a:cs typeface="Times New Roman"/>
            </a:endParaRPr>
          </a:p>
        </p:txBody>
      </p:sp>
      <p:sp>
        <p:nvSpPr>
          <p:cNvPr id="24" name="TextBox 23"/>
          <p:cNvSpPr txBox="1"/>
          <p:nvPr/>
        </p:nvSpPr>
        <p:spPr>
          <a:xfrm>
            <a:off x="1416443" y="3426650"/>
            <a:ext cx="7743872" cy="1323439"/>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Sexual immorality comes from within and defiles</a:t>
            </a:r>
          </a:p>
          <a:p>
            <a:pPr marL="266700" indent="-266700">
              <a:buFont typeface="Arial" charset="0"/>
              <a:buChar char="•"/>
            </a:pPr>
            <a:r>
              <a:rPr lang="en-AU" sz="2000" dirty="0">
                <a:solidFill>
                  <a:schemeClr val="bg1"/>
                </a:solidFill>
                <a:latin typeface="Times New Roman" charset="0"/>
                <a:ea typeface="Times New Roman" charset="0"/>
                <a:cs typeface="Times New Roman" charset="0"/>
              </a:rPr>
              <a:t> </a:t>
            </a:r>
            <a:r>
              <a:rPr lang="en-AU" sz="2000" spc="400" dirty="0">
                <a:solidFill>
                  <a:schemeClr val="bg1"/>
                </a:solidFill>
                <a:latin typeface="Times New Roman" charset="0"/>
                <a:ea typeface="Times New Roman" charset="0"/>
                <a:cs typeface="Times New Roman" charset="0"/>
              </a:rPr>
              <a:t>LGBTQI</a:t>
            </a:r>
            <a:r>
              <a:rPr lang="en-AU" sz="2000" dirty="0">
                <a:solidFill>
                  <a:schemeClr val="bg1"/>
                </a:solidFill>
                <a:latin typeface="Times New Roman" charset="0"/>
                <a:ea typeface="Times New Roman" charset="0"/>
                <a:cs typeface="Times New Roman" charset="0"/>
              </a:rPr>
              <a:t> </a:t>
            </a:r>
            <a:r>
              <a:rPr lang="en-US" sz="2000" dirty="0" smtClean="0">
                <a:solidFill>
                  <a:schemeClr val="bg1"/>
                </a:solidFill>
                <a:latin typeface="Times New Roman"/>
                <a:cs typeface="Times New Roman"/>
              </a:rPr>
              <a:t>covered by the term “</a:t>
            </a:r>
            <a:r>
              <a:rPr lang="en-US" sz="2000" dirty="0" err="1" smtClean="0">
                <a:solidFill>
                  <a:schemeClr val="bg1"/>
                </a:solidFill>
                <a:latin typeface="Times New Roman"/>
                <a:cs typeface="Times New Roman"/>
              </a:rPr>
              <a:t>porneia</a:t>
            </a:r>
            <a:r>
              <a:rPr lang="en-US" sz="2000" dirty="0" smtClean="0">
                <a:solidFill>
                  <a:schemeClr val="bg1"/>
                </a:solidFill>
                <a:latin typeface="Times New Roman"/>
                <a:cs typeface="Times New Roman"/>
              </a:rPr>
              <a:t>” (sexual immorality)</a:t>
            </a:r>
          </a:p>
          <a:p>
            <a:pPr marL="266700" indent="-266700">
              <a:buFont typeface="Arial" charset="0"/>
              <a:buChar char="•"/>
            </a:pPr>
            <a:r>
              <a:rPr lang="en-US" sz="2000" dirty="0" smtClean="0">
                <a:solidFill>
                  <a:schemeClr val="bg1"/>
                </a:solidFill>
                <a:latin typeface="Times New Roman"/>
                <a:cs typeface="Times New Roman"/>
              </a:rPr>
              <a:t>God’s wrath against the Godlessness of society is that He “hands them over” to all manner of sins (including homosexual </a:t>
            </a:r>
            <a:r>
              <a:rPr lang="en-US" sz="2000" dirty="0" err="1" smtClean="0">
                <a:solidFill>
                  <a:schemeClr val="bg1"/>
                </a:solidFill>
                <a:latin typeface="Times New Roman"/>
                <a:cs typeface="Times New Roman"/>
              </a:rPr>
              <a:t>behaviour</a:t>
            </a:r>
            <a:r>
              <a:rPr lang="en-US" sz="2000" dirty="0" smtClean="0">
                <a:solidFill>
                  <a:schemeClr val="bg1"/>
                </a:solidFill>
                <a:latin typeface="Times New Roman"/>
                <a:cs typeface="Times New Roman"/>
              </a:rPr>
              <a:t>)</a:t>
            </a:r>
            <a:endParaRPr lang="en-US" sz="2000" dirty="0" smtClean="0">
              <a:solidFill>
                <a:srgbClr val="FFFFFF"/>
              </a:solidFill>
              <a:latin typeface="Times New Roman"/>
              <a:cs typeface="Times New Roman"/>
            </a:endParaRPr>
          </a:p>
        </p:txBody>
      </p:sp>
      <p:sp>
        <p:nvSpPr>
          <p:cNvPr id="25" name="TextBox 24"/>
          <p:cNvSpPr txBox="1"/>
          <p:nvPr/>
        </p:nvSpPr>
        <p:spPr>
          <a:xfrm>
            <a:off x="-10417" y="4657700"/>
            <a:ext cx="8991600"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4.  Why, out of all of the sins, is “homosexuality” the one we are discussing?</a:t>
            </a:r>
            <a:endParaRPr lang="en-US" sz="2200" dirty="0" smtClean="0">
              <a:solidFill>
                <a:srgbClr val="FFFF00"/>
              </a:solidFill>
              <a:latin typeface="Times New Roman" charset="0"/>
              <a:ea typeface="Times New Roman" charset="0"/>
              <a:cs typeface="Times New Roman" charset="0"/>
            </a:endParaRPr>
          </a:p>
        </p:txBody>
      </p:sp>
      <p:sp>
        <p:nvSpPr>
          <p:cNvPr id="26" name="TextBox 25"/>
          <p:cNvSpPr txBox="1"/>
          <p:nvPr/>
        </p:nvSpPr>
        <p:spPr>
          <a:xfrm>
            <a:off x="10997" y="4945732"/>
            <a:ext cx="8970186"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Nobody is saying other sins are “good”;  “to be celebrated”;  “to be endorsed”</a:t>
            </a:r>
            <a:endParaRPr lang="en-US" sz="2000" dirty="0" smtClean="0">
              <a:solidFill>
                <a:srgbClr val="FFFFFF"/>
              </a:solidFill>
              <a:latin typeface="Times New Roman"/>
              <a:cs typeface="Times New Roman"/>
            </a:endParaRPr>
          </a:p>
        </p:txBody>
      </p:sp>
      <p:sp>
        <p:nvSpPr>
          <p:cNvPr id="27" name="TextBox 26"/>
          <p:cNvSpPr txBox="1"/>
          <p:nvPr/>
        </p:nvSpPr>
        <p:spPr>
          <a:xfrm>
            <a:off x="10997" y="5233764"/>
            <a:ext cx="6505219"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5.  How should we relate to our homosexual </a:t>
            </a:r>
            <a:r>
              <a:rPr lang="en-US" sz="2200" dirty="0" err="1" smtClean="0">
                <a:solidFill>
                  <a:srgbClr val="FFFF00"/>
                </a:solidFill>
                <a:latin typeface="Times New Roman" charset="0"/>
                <a:ea typeface="Times New Roman" charset="0"/>
                <a:cs typeface="Times New Roman" charset="0"/>
              </a:rPr>
              <a:t>neighbour</a:t>
            </a:r>
            <a:r>
              <a:rPr lang="en-US" sz="2200" dirty="0" smtClean="0">
                <a:solidFill>
                  <a:srgbClr val="FFFF00"/>
                </a:solidFill>
                <a:latin typeface="Times New Roman" charset="0"/>
                <a:ea typeface="Times New Roman" charset="0"/>
                <a:cs typeface="Times New Roman" charset="0"/>
              </a:rPr>
              <a:t>?</a:t>
            </a:r>
            <a:endParaRPr lang="en-US" sz="22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028140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503" y="298248"/>
            <a:ext cx="8991600"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Created male and female; Two become one flesh ;  Like Christ and the church</a:t>
            </a:r>
            <a:endParaRPr lang="en-US" sz="2000" dirty="0" smtClean="0">
              <a:solidFill>
                <a:srgbClr val="FFFFFF"/>
              </a:solidFill>
              <a:latin typeface="Times New Roman"/>
              <a:cs typeface="Times New Roman"/>
            </a:endParaRPr>
          </a:p>
        </p:txBody>
      </p:sp>
      <p:sp>
        <p:nvSpPr>
          <p:cNvPr id="10" name="TextBox 9"/>
          <p:cNvSpPr txBox="1"/>
          <p:nvPr/>
        </p:nvSpPr>
        <p:spPr>
          <a:xfrm>
            <a:off x="-2613" y="-12404"/>
            <a:ext cx="6300192"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1.  What the Bible says about Marriage</a:t>
            </a:r>
            <a:endParaRPr lang="en-US" sz="22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35315" y="564985"/>
            <a:ext cx="6300192"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2.  What the Bible says about Gender in Marriage</a:t>
            </a:r>
            <a:endParaRPr lang="en-US" sz="2200" dirty="0" smtClean="0">
              <a:solidFill>
                <a:srgbClr val="FFFF00"/>
              </a:solidFill>
              <a:latin typeface="Times New Roman" charset="0"/>
              <a:ea typeface="Times New Roman" charset="0"/>
              <a:cs typeface="Times New Roman" charset="0"/>
            </a:endParaRPr>
          </a:p>
        </p:txBody>
      </p:sp>
      <p:sp>
        <p:nvSpPr>
          <p:cNvPr id="16" name="TextBox 15"/>
          <p:cNvSpPr txBox="1"/>
          <p:nvPr/>
        </p:nvSpPr>
        <p:spPr>
          <a:xfrm>
            <a:off x="5652120" y="592569"/>
            <a:ext cx="2414373"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1 male + 1 female</a:t>
            </a:r>
            <a:endParaRPr lang="en-US" sz="2000" dirty="0" smtClean="0">
              <a:solidFill>
                <a:srgbClr val="FFFFFF"/>
              </a:solidFill>
              <a:latin typeface="Times New Roman"/>
              <a:cs typeface="Times New Roman"/>
            </a:endParaRPr>
          </a:p>
        </p:txBody>
      </p:sp>
      <p:sp>
        <p:nvSpPr>
          <p:cNvPr id="17" name="TextBox 16"/>
          <p:cNvSpPr txBox="1"/>
          <p:nvPr/>
        </p:nvSpPr>
        <p:spPr>
          <a:xfrm>
            <a:off x="-12448" y="926930"/>
            <a:ext cx="8991600"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3.  What the Bible says about Homosexual Relationships</a:t>
            </a:r>
            <a:endParaRPr lang="en-US" sz="2200" dirty="0" smtClean="0">
              <a:solidFill>
                <a:srgbClr val="FFFF00"/>
              </a:solidFill>
              <a:latin typeface="Times New Roman" charset="0"/>
              <a:ea typeface="Times New Roman" charset="0"/>
              <a:cs typeface="Times New Roman" charset="0"/>
            </a:endParaRPr>
          </a:p>
        </p:txBody>
      </p:sp>
      <p:sp>
        <p:nvSpPr>
          <p:cNvPr id="19" name="TextBox 18"/>
          <p:cNvSpPr txBox="1"/>
          <p:nvPr/>
        </p:nvSpPr>
        <p:spPr>
          <a:xfrm>
            <a:off x="-544" y="1357817"/>
            <a:ext cx="1535760" cy="338554"/>
          </a:xfrm>
          <a:prstGeom prst="rect">
            <a:avLst/>
          </a:prstGeom>
          <a:noFill/>
        </p:spPr>
        <p:txBody>
          <a:bodyPr wrap="square" rtlCol="0">
            <a:spAutoFit/>
          </a:bodyPr>
          <a:lstStyle/>
          <a:p>
            <a:r>
              <a:rPr lang="en-AU" sz="1600" smtClean="0">
                <a:solidFill>
                  <a:srgbClr val="FFFF00"/>
                </a:solidFill>
                <a:latin typeface="Times New Roman" charset="0"/>
                <a:ea typeface="Times New Roman" charset="0"/>
                <a:cs typeface="Times New Roman" charset="0"/>
              </a:rPr>
              <a:t>Old Testament:</a:t>
            </a:r>
            <a:endParaRPr lang="en-AU" sz="1600" dirty="0">
              <a:solidFill>
                <a:srgbClr val="FFFF00"/>
              </a:solidFill>
              <a:latin typeface="Times New Roman" charset="0"/>
              <a:ea typeface="Times New Roman" charset="0"/>
              <a:cs typeface="Times New Roman" charset="0"/>
            </a:endParaRPr>
          </a:p>
        </p:txBody>
      </p:sp>
      <p:sp>
        <p:nvSpPr>
          <p:cNvPr id="22" name="TextBox 21"/>
          <p:cNvSpPr txBox="1"/>
          <p:nvPr/>
        </p:nvSpPr>
        <p:spPr>
          <a:xfrm>
            <a:off x="-1451" y="1661655"/>
            <a:ext cx="9127904"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Many </a:t>
            </a:r>
            <a:r>
              <a:rPr lang="en-US" sz="2000" u="sng" dirty="0" smtClean="0">
                <a:solidFill>
                  <a:schemeClr val="bg1"/>
                </a:solidFill>
                <a:latin typeface="Times New Roman"/>
                <a:cs typeface="Times New Roman"/>
              </a:rPr>
              <a:t>religious</a:t>
            </a:r>
            <a:r>
              <a:rPr lang="en-US" sz="2000" dirty="0" smtClean="0">
                <a:solidFill>
                  <a:schemeClr val="bg1"/>
                </a:solidFill>
                <a:latin typeface="Times New Roman"/>
                <a:cs typeface="Times New Roman"/>
              </a:rPr>
              <a:t> laws no longer apply.  But the </a:t>
            </a:r>
            <a:r>
              <a:rPr lang="en-US" sz="2000" u="sng" dirty="0" smtClean="0">
                <a:solidFill>
                  <a:schemeClr val="bg1"/>
                </a:solidFill>
                <a:latin typeface="Times New Roman"/>
                <a:cs typeface="Times New Roman"/>
              </a:rPr>
              <a:t>moral code</a:t>
            </a:r>
            <a:r>
              <a:rPr lang="en-US" sz="2000" dirty="0" smtClean="0">
                <a:solidFill>
                  <a:schemeClr val="bg1"/>
                </a:solidFill>
                <a:latin typeface="Times New Roman"/>
                <a:cs typeface="Times New Roman"/>
              </a:rPr>
              <a:t> is timeless.</a:t>
            </a:r>
          </a:p>
        </p:txBody>
      </p:sp>
      <p:sp>
        <p:nvSpPr>
          <p:cNvPr id="23" name="TextBox 22"/>
          <p:cNvSpPr txBox="1"/>
          <p:nvPr/>
        </p:nvSpPr>
        <p:spPr>
          <a:xfrm>
            <a:off x="-22865" y="2032965"/>
            <a:ext cx="1535760" cy="338554"/>
          </a:xfrm>
          <a:prstGeom prst="rect">
            <a:avLst/>
          </a:prstGeom>
          <a:noFill/>
        </p:spPr>
        <p:txBody>
          <a:bodyPr wrap="square" rtlCol="0">
            <a:spAutoFit/>
          </a:bodyPr>
          <a:lstStyle/>
          <a:p>
            <a:r>
              <a:rPr lang="en-AU" sz="1600" dirty="0" smtClean="0">
                <a:solidFill>
                  <a:srgbClr val="FFFF00"/>
                </a:solidFill>
                <a:latin typeface="Times New Roman" charset="0"/>
                <a:ea typeface="Times New Roman" charset="0"/>
                <a:cs typeface="Times New Roman" charset="0"/>
              </a:rPr>
              <a:t>New Testament:</a:t>
            </a:r>
            <a:endParaRPr lang="en-AU" sz="1600" dirty="0">
              <a:solidFill>
                <a:srgbClr val="FFFF00"/>
              </a:solidFill>
              <a:latin typeface="Times New Roman" charset="0"/>
              <a:ea typeface="Times New Roman" charset="0"/>
              <a:cs typeface="Times New Roman" charset="0"/>
            </a:endParaRPr>
          </a:p>
        </p:txBody>
      </p:sp>
      <p:sp>
        <p:nvSpPr>
          <p:cNvPr id="18" name="TextBox 17"/>
          <p:cNvSpPr txBox="1"/>
          <p:nvPr/>
        </p:nvSpPr>
        <p:spPr>
          <a:xfrm>
            <a:off x="1387680" y="1357817"/>
            <a:ext cx="7743872"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Forbidden (an abomination).  Deserving of the death penalty</a:t>
            </a:r>
            <a:endParaRPr lang="en-US" sz="2000" dirty="0" smtClean="0">
              <a:solidFill>
                <a:srgbClr val="FFFFFF"/>
              </a:solidFill>
              <a:latin typeface="Times New Roman"/>
              <a:cs typeface="Times New Roman"/>
            </a:endParaRPr>
          </a:p>
        </p:txBody>
      </p:sp>
      <p:sp>
        <p:nvSpPr>
          <p:cNvPr id="24" name="TextBox 23"/>
          <p:cNvSpPr txBox="1"/>
          <p:nvPr/>
        </p:nvSpPr>
        <p:spPr>
          <a:xfrm>
            <a:off x="1403995" y="2035476"/>
            <a:ext cx="7743872" cy="1323439"/>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Sexual immorality comes from within and defiles</a:t>
            </a:r>
          </a:p>
          <a:p>
            <a:pPr marL="266700" indent="-266700">
              <a:buFont typeface="Arial" charset="0"/>
              <a:buChar char="•"/>
            </a:pPr>
            <a:r>
              <a:rPr lang="en-AU" sz="2000" dirty="0">
                <a:solidFill>
                  <a:schemeClr val="bg1"/>
                </a:solidFill>
                <a:latin typeface="Times New Roman" charset="0"/>
                <a:ea typeface="Times New Roman" charset="0"/>
                <a:cs typeface="Times New Roman" charset="0"/>
              </a:rPr>
              <a:t> </a:t>
            </a:r>
            <a:r>
              <a:rPr lang="en-AU" sz="2000" spc="400" dirty="0">
                <a:solidFill>
                  <a:schemeClr val="bg1"/>
                </a:solidFill>
                <a:latin typeface="Times New Roman" charset="0"/>
                <a:ea typeface="Times New Roman" charset="0"/>
                <a:cs typeface="Times New Roman" charset="0"/>
              </a:rPr>
              <a:t>LGBTQI</a:t>
            </a:r>
            <a:r>
              <a:rPr lang="en-AU" sz="2000" dirty="0">
                <a:solidFill>
                  <a:schemeClr val="bg1"/>
                </a:solidFill>
                <a:latin typeface="Times New Roman" charset="0"/>
                <a:ea typeface="Times New Roman" charset="0"/>
                <a:cs typeface="Times New Roman" charset="0"/>
              </a:rPr>
              <a:t> </a:t>
            </a:r>
            <a:r>
              <a:rPr lang="en-US" sz="2000" dirty="0" smtClean="0">
                <a:solidFill>
                  <a:schemeClr val="bg1"/>
                </a:solidFill>
                <a:latin typeface="Times New Roman"/>
                <a:cs typeface="Times New Roman"/>
              </a:rPr>
              <a:t>covered by the term “</a:t>
            </a:r>
            <a:r>
              <a:rPr lang="en-US" sz="2000" dirty="0" err="1" smtClean="0">
                <a:solidFill>
                  <a:schemeClr val="bg1"/>
                </a:solidFill>
                <a:latin typeface="Times New Roman"/>
                <a:cs typeface="Times New Roman"/>
              </a:rPr>
              <a:t>porneia</a:t>
            </a:r>
            <a:r>
              <a:rPr lang="en-US" sz="2000" dirty="0" smtClean="0">
                <a:solidFill>
                  <a:schemeClr val="bg1"/>
                </a:solidFill>
                <a:latin typeface="Times New Roman"/>
                <a:cs typeface="Times New Roman"/>
              </a:rPr>
              <a:t>” (sexual immorality)</a:t>
            </a:r>
          </a:p>
          <a:p>
            <a:pPr marL="266700" indent="-266700">
              <a:buFont typeface="Arial" charset="0"/>
              <a:buChar char="•"/>
            </a:pPr>
            <a:r>
              <a:rPr lang="en-US" sz="2000" dirty="0" smtClean="0">
                <a:solidFill>
                  <a:schemeClr val="bg1"/>
                </a:solidFill>
                <a:latin typeface="Times New Roman"/>
                <a:cs typeface="Times New Roman"/>
              </a:rPr>
              <a:t>God’s wrath against the Godlessness of society is that He “hands them over” to all manner of sins (including homosexual </a:t>
            </a:r>
            <a:r>
              <a:rPr lang="en-US" sz="2000" dirty="0" err="1" smtClean="0">
                <a:solidFill>
                  <a:schemeClr val="bg1"/>
                </a:solidFill>
                <a:latin typeface="Times New Roman"/>
                <a:cs typeface="Times New Roman"/>
              </a:rPr>
              <a:t>behaviour</a:t>
            </a:r>
            <a:r>
              <a:rPr lang="en-US" sz="2000" dirty="0" smtClean="0">
                <a:solidFill>
                  <a:schemeClr val="bg1"/>
                </a:solidFill>
                <a:latin typeface="Times New Roman"/>
                <a:cs typeface="Times New Roman"/>
              </a:rPr>
              <a:t>)</a:t>
            </a:r>
            <a:endParaRPr lang="en-US" sz="2000" dirty="0" smtClean="0">
              <a:solidFill>
                <a:srgbClr val="FFFFFF"/>
              </a:solidFill>
              <a:latin typeface="Times New Roman"/>
              <a:cs typeface="Times New Roman"/>
            </a:endParaRPr>
          </a:p>
        </p:txBody>
      </p:sp>
      <p:sp>
        <p:nvSpPr>
          <p:cNvPr id="25" name="TextBox 24"/>
          <p:cNvSpPr txBox="1"/>
          <p:nvPr/>
        </p:nvSpPr>
        <p:spPr>
          <a:xfrm>
            <a:off x="-22865" y="3266526"/>
            <a:ext cx="8991600"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4.  Why, out of all of the sins, is “homosexuality” the one we are discussing?</a:t>
            </a:r>
            <a:endParaRPr lang="en-US" sz="2200" dirty="0" smtClean="0">
              <a:solidFill>
                <a:srgbClr val="FFFF00"/>
              </a:solidFill>
              <a:latin typeface="Times New Roman" charset="0"/>
              <a:ea typeface="Times New Roman" charset="0"/>
              <a:cs typeface="Times New Roman" charset="0"/>
            </a:endParaRPr>
          </a:p>
        </p:txBody>
      </p:sp>
      <p:sp>
        <p:nvSpPr>
          <p:cNvPr id="26" name="TextBox 25"/>
          <p:cNvSpPr txBox="1"/>
          <p:nvPr/>
        </p:nvSpPr>
        <p:spPr>
          <a:xfrm>
            <a:off x="-1451" y="3554558"/>
            <a:ext cx="8970186"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Nobody is saying other sins are “good”;  “to be celebrated”;  “to be endorsed”</a:t>
            </a:r>
            <a:endParaRPr lang="en-US" sz="2000" dirty="0" smtClean="0">
              <a:solidFill>
                <a:srgbClr val="FFFFFF"/>
              </a:solidFill>
              <a:latin typeface="Times New Roman"/>
              <a:cs typeface="Times New Roman"/>
            </a:endParaRPr>
          </a:p>
        </p:txBody>
      </p:sp>
      <p:sp>
        <p:nvSpPr>
          <p:cNvPr id="27" name="TextBox 26"/>
          <p:cNvSpPr txBox="1"/>
          <p:nvPr/>
        </p:nvSpPr>
        <p:spPr>
          <a:xfrm>
            <a:off x="-1451" y="3842590"/>
            <a:ext cx="6505219"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5.  How should we relate to our homosexual </a:t>
            </a:r>
            <a:r>
              <a:rPr lang="en-US" sz="2200" dirty="0" err="1" smtClean="0">
                <a:solidFill>
                  <a:srgbClr val="FFFF00"/>
                </a:solidFill>
                <a:latin typeface="Times New Roman" charset="0"/>
                <a:ea typeface="Times New Roman" charset="0"/>
                <a:cs typeface="Times New Roman" charset="0"/>
              </a:rPr>
              <a:t>neighbour</a:t>
            </a:r>
            <a:r>
              <a:rPr lang="en-US" sz="2200" dirty="0" smtClean="0">
                <a:solidFill>
                  <a:srgbClr val="FFFF00"/>
                </a:solidFill>
                <a:latin typeface="Times New Roman" charset="0"/>
                <a:ea typeface="Times New Roman" charset="0"/>
                <a:cs typeface="Times New Roman" charset="0"/>
              </a:rPr>
              <a:t>?</a:t>
            </a:r>
            <a:endParaRPr lang="en-US" sz="2200" dirty="0" smtClean="0">
              <a:solidFill>
                <a:srgbClr val="FFFF00"/>
              </a:solidFill>
              <a:latin typeface="Times New Roman" charset="0"/>
              <a:ea typeface="Times New Roman" charset="0"/>
              <a:cs typeface="Times New Roman" charset="0"/>
            </a:endParaRPr>
          </a:p>
        </p:txBody>
      </p:sp>
      <p:sp>
        <p:nvSpPr>
          <p:cNvPr id="20" name="TextBox 19"/>
          <p:cNvSpPr txBox="1"/>
          <p:nvPr/>
        </p:nvSpPr>
        <p:spPr>
          <a:xfrm>
            <a:off x="6297579" y="3888743"/>
            <a:ext cx="2895905" cy="400110"/>
          </a:xfrm>
          <a:prstGeom prst="rect">
            <a:avLst/>
          </a:prstGeom>
          <a:noFill/>
        </p:spPr>
        <p:txBody>
          <a:bodyPr wrap="square" rtlCol="0">
            <a:spAutoFit/>
          </a:bodyPr>
          <a:lstStyle/>
          <a:p>
            <a:pPr marL="266700" indent="-266700">
              <a:buFont typeface="Arial" charset="0"/>
              <a:buChar char="•"/>
            </a:pPr>
            <a:r>
              <a:rPr lang="en-US" sz="2000" smtClean="0">
                <a:solidFill>
                  <a:schemeClr val="bg1"/>
                </a:solidFill>
                <a:latin typeface="Times New Roman"/>
                <a:cs typeface="Times New Roman"/>
              </a:rPr>
              <a:t>Love them as any other</a:t>
            </a:r>
            <a:endParaRPr lang="en-US" sz="2000" dirty="0" smtClean="0">
              <a:solidFill>
                <a:srgbClr val="FFFFFF"/>
              </a:solidFill>
              <a:latin typeface="Times New Roman"/>
              <a:cs typeface="Times New Roman"/>
            </a:endParaRPr>
          </a:p>
        </p:txBody>
      </p:sp>
      <p:sp>
        <p:nvSpPr>
          <p:cNvPr id="21" name="TextBox 20"/>
          <p:cNvSpPr txBox="1"/>
          <p:nvPr/>
        </p:nvSpPr>
        <p:spPr>
          <a:xfrm>
            <a:off x="19235" y="4163566"/>
            <a:ext cx="9107218" cy="707886"/>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We are all sinners, in need of a </a:t>
            </a:r>
            <a:r>
              <a:rPr lang="en-US" sz="2000" dirty="0" err="1" smtClean="0">
                <a:solidFill>
                  <a:schemeClr val="bg1"/>
                </a:solidFill>
                <a:latin typeface="Times New Roman"/>
                <a:cs typeface="Times New Roman"/>
              </a:rPr>
              <a:t>saviour</a:t>
            </a:r>
            <a:r>
              <a:rPr lang="en-US" sz="2000" dirty="0" smtClean="0">
                <a:solidFill>
                  <a:schemeClr val="bg1"/>
                </a:solidFill>
                <a:latin typeface="Times New Roman"/>
                <a:cs typeface="Times New Roman"/>
              </a:rPr>
              <a:t>;  Preach forgiveness with faith &amp; repentance</a:t>
            </a:r>
          </a:p>
          <a:p>
            <a:pPr marL="266700" indent="-266700">
              <a:buFont typeface="Arial" charset="0"/>
              <a:buChar char="•"/>
            </a:pPr>
            <a:r>
              <a:rPr lang="en-US" sz="2000" dirty="0" smtClean="0">
                <a:solidFill>
                  <a:schemeClr val="bg1"/>
                </a:solidFill>
                <a:latin typeface="Times New Roman"/>
                <a:cs typeface="Times New Roman"/>
              </a:rPr>
              <a:t>Cannot condone or celebrate their sin</a:t>
            </a:r>
            <a:endParaRPr lang="en-US" sz="2000" dirty="0" smtClean="0">
              <a:solidFill>
                <a:srgbClr val="FFFFFF"/>
              </a:solidFill>
              <a:latin typeface="Times New Roman"/>
              <a:cs typeface="Times New Roman"/>
            </a:endParaRPr>
          </a:p>
        </p:txBody>
      </p:sp>
      <p:sp>
        <p:nvSpPr>
          <p:cNvPr id="28" name="TextBox 27"/>
          <p:cNvSpPr txBox="1"/>
          <p:nvPr/>
        </p:nvSpPr>
        <p:spPr>
          <a:xfrm>
            <a:off x="-2613" y="4729708"/>
            <a:ext cx="2774413"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6.  The Current Debate</a:t>
            </a:r>
            <a:endParaRPr lang="en-US" sz="2200" dirty="0" smtClean="0">
              <a:solidFill>
                <a:srgbClr val="FFFF00"/>
              </a:solidFill>
              <a:latin typeface="Times New Roman" charset="0"/>
              <a:ea typeface="Times New Roman" charset="0"/>
              <a:cs typeface="Times New Roman" charset="0"/>
            </a:endParaRPr>
          </a:p>
        </p:txBody>
      </p:sp>
      <p:sp>
        <p:nvSpPr>
          <p:cNvPr id="29" name="TextBox 28"/>
          <p:cNvSpPr txBox="1"/>
          <p:nvPr/>
        </p:nvSpPr>
        <p:spPr>
          <a:xfrm>
            <a:off x="2627784" y="4760485"/>
            <a:ext cx="6519355"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Activists pushing an ideological agenda of godless society</a:t>
            </a:r>
            <a:endParaRPr lang="en-US" sz="2000" dirty="0" smtClean="0">
              <a:solidFill>
                <a:srgbClr val="FFFFFF"/>
              </a:solidFill>
              <a:latin typeface="Times New Roman"/>
              <a:cs typeface="Times New Roman"/>
            </a:endParaRPr>
          </a:p>
        </p:txBody>
      </p:sp>
      <p:sp>
        <p:nvSpPr>
          <p:cNvPr id="30" name="TextBox 29"/>
          <p:cNvSpPr txBox="1"/>
          <p:nvPr/>
        </p:nvSpPr>
        <p:spPr>
          <a:xfrm>
            <a:off x="11976" y="5017740"/>
            <a:ext cx="9114477"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Will put Christians in a position of either </a:t>
            </a:r>
            <a:r>
              <a:rPr lang="en-US" sz="2000" dirty="0" err="1" smtClean="0">
                <a:solidFill>
                  <a:schemeClr val="bg1"/>
                </a:solidFill>
                <a:latin typeface="Times New Roman"/>
                <a:cs typeface="Times New Roman"/>
              </a:rPr>
              <a:t>honouring</a:t>
            </a:r>
            <a:r>
              <a:rPr lang="en-US" sz="2000" dirty="0" smtClean="0">
                <a:solidFill>
                  <a:schemeClr val="bg1"/>
                </a:solidFill>
                <a:latin typeface="Times New Roman"/>
                <a:cs typeface="Times New Roman"/>
              </a:rPr>
              <a:t> God or obeying the Law</a:t>
            </a:r>
            <a:endParaRPr lang="en-US" sz="2000" dirty="0" smtClean="0">
              <a:solidFill>
                <a:srgbClr val="FFFFFF"/>
              </a:solidFill>
              <a:latin typeface="Times New Roman"/>
              <a:cs typeface="Times New Roman"/>
            </a:endParaRPr>
          </a:p>
        </p:txBody>
      </p:sp>
      <p:sp>
        <p:nvSpPr>
          <p:cNvPr id="31" name="TextBox 30"/>
          <p:cNvSpPr txBox="1"/>
          <p:nvPr/>
        </p:nvSpPr>
        <p:spPr>
          <a:xfrm>
            <a:off x="7732" y="5281037"/>
            <a:ext cx="9136268"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7.  Most homosexuals (like us):  A broken, sinful people, needing a Saviour</a:t>
            </a:r>
            <a:endParaRPr lang="en-US" sz="22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925769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uiExpand="1" build="p"/>
      <p:bldP spid="28" grpId="0"/>
      <p:bldP spid="29" grpId="0"/>
      <p:bldP spid="30" grpId="0"/>
      <p:bldP spid="3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08504" cy="5047536"/>
          </a:xfrm>
          <a:prstGeom prst="rect">
            <a:avLst/>
          </a:prstGeom>
        </p:spPr>
        <p:txBody>
          <a:bodyPr wrap="square">
            <a:spAutoFit/>
          </a:bodyPr>
          <a:lstStyle/>
          <a:p>
            <a:pPr>
              <a:spcAft>
                <a:spcPts val="0"/>
              </a:spcAft>
            </a:pPr>
            <a:r>
              <a:rPr lang="en-AU" sz="2400" dirty="0">
                <a:solidFill>
                  <a:schemeClr val="bg1"/>
                </a:solidFill>
                <a:latin typeface="Comic Sans MS" charset="0"/>
              </a:rPr>
              <a:t>Matthew 5:43–48 (ESV) </a:t>
            </a:r>
            <a:endParaRPr lang="en-GB" sz="2400" dirty="0">
              <a:solidFill>
                <a:schemeClr val="bg1"/>
              </a:solidFill>
              <a:latin typeface="Times New Roman" charset="0"/>
            </a:endParaRPr>
          </a:p>
          <a:p>
            <a:pPr>
              <a:spcBef>
                <a:spcPts val="1200"/>
              </a:spcBef>
              <a:spcAft>
                <a:spcPts val="0"/>
              </a:spcAft>
            </a:pPr>
            <a:r>
              <a:rPr lang="en-AU" sz="2400" b="1" dirty="0" smtClean="0">
                <a:solidFill>
                  <a:schemeClr val="bg1"/>
                </a:solidFill>
                <a:latin typeface="Comic Sans MS" charset="0"/>
              </a:rPr>
              <a:t> </a:t>
            </a:r>
            <a:endParaRPr lang="en-GB" sz="2400" dirty="0">
              <a:solidFill>
                <a:schemeClr val="bg1"/>
              </a:solidFill>
              <a:latin typeface="Times New Roman" charset="0"/>
            </a:endParaRPr>
          </a:p>
          <a:p>
            <a:r>
              <a:rPr lang="en-AU" sz="2400" b="1" baseline="30000" dirty="0">
                <a:solidFill>
                  <a:schemeClr val="bg1"/>
                </a:solidFill>
                <a:latin typeface="Comic Sans MS" charset="0"/>
              </a:rPr>
              <a:t>43 </a:t>
            </a:r>
            <a:r>
              <a:rPr lang="en-AU" sz="2400" dirty="0">
                <a:solidFill>
                  <a:schemeClr val="bg1"/>
                </a:solidFill>
                <a:latin typeface="Comic Sans MS" charset="0"/>
                <a:cs typeface="Times New Roman" charset="0"/>
              </a:rPr>
              <a:t>“You have heard that it was said, ‘You shall love your neighbour and hate your enemy.’  </a:t>
            </a:r>
            <a:r>
              <a:rPr lang="en-AU" sz="2400" b="1" baseline="30000" dirty="0">
                <a:solidFill>
                  <a:schemeClr val="bg1"/>
                </a:solidFill>
                <a:latin typeface="Comic Sans MS" charset="0"/>
              </a:rPr>
              <a:t>44 </a:t>
            </a:r>
            <a:r>
              <a:rPr lang="en-AU" sz="2400" dirty="0">
                <a:solidFill>
                  <a:schemeClr val="bg1"/>
                </a:solidFill>
                <a:latin typeface="Comic Sans MS" charset="0"/>
                <a:cs typeface="Times New Roman" charset="0"/>
              </a:rPr>
              <a:t>But I say to you, Love your enemies and pray for those who persecute you, </a:t>
            </a:r>
            <a:r>
              <a:rPr lang="en-AU" sz="2400" b="1" baseline="30000" dirty="0">
                <a:solidFill>
                  <a:schemeClr val="bg1"/>
                </a:solidFill>
                <a:latin typeface="Comic Sans MS" charset="0"/>
              </a:rPr>
              <a:t>45 </a:t>
            </a:r>
            <a:r>
              <a:rPr lang="en-AU" sz="2400" dirty="0">
                <a:solidFill>
                  <a:schemeClr val="bg1"/>
                </a:solidFill>
                <a:latin typeface="Comic Sans MS" charset="0"/>
                <a:cs typeface="Times New Roman" charset="0"/>
              </a:rPr>
              <a:t>so that you may be sons of your Father who is in heaven.  For he makes his sun rise on the evil and on the good, and sends rain on the just and on the unjust.  </a:t>
            </a:r>
            <a:r>
              <a:rPr lang="en-AU" sz="2400" b="1" baseline="30000" dirty="0">
                <a:solidFill>
                  <a:schemeClr val="bg1"/>
                </a:solidFill>
                <a:latin typeface="Comic Sans MS" charset="0"/>
              </a:rPr>
              <a:t>46 </a:t>
            </a:r>
            <a:r>
              <a:rPr lang="en-AU" sz="2400" dirty="0">
                <a:solidFill>
                  <a:schemeClr val="bg1"/>
                </a:solidFill>
                <a:latin typeface="Comic Sans MS" charset="0"/>
                <a:cs typeface="Times New Roman" charset="0"/>
              </a:rPr>
              <a:t>For if you love those who love you, what reward do you have?  Do not even the tax collectors do the same?  </a:t>
            </a:r>
            <a:r>
              <a:rPr lang="en-AU" sz="2400" b="1" baseline="30000" dirty="0">
                <a:solidFill>
                  <a:schemeClr val="bg1"/>
                </a:solidFill>
                <a:latin typeface="Comic Sans MS" charset="0"/>
              </a:rPr>
              <a:t>47 </a:t>
            </a:r>
            <a:r>
              <a:rPr lang="en-AU" sz="2400" dirty="0">
                <a:solidFill>
                  <a:schemeClr val="bg1"/>
                </a:solidFill>
                <a:latin typeface="Comic Sans MS" charset="0"/>
                <a:cs typeface="Times New Roman" charset="0"/>
              </a:rPr>
              <a:t>And if you greet only your brothers, what more are you doing than others?  Do not even the Gentiles do the same?  </a:t>
            </a:r>
            <a:r>
              <a:rPr lang="en-AU" sz="2400" b="1" baseline="30000" dirty="0">
                <a:solidFill>
                  <a:schemeClr val="bg1"/>
                </a:solidFill>
                <a:latin typeface="Comic Sans MS" charset="0"/>
              </a:rPr>
              <a:t>48 </a:t>
            </a:r>
            <a:r>
              <a:rPr lang="en-AU" sz="2400" dirty="0">
                <a:solidFill>
                  <a:schemeClr val="bg1"/>
                </a:solidFill>
                <a:latin typeface="Comic Sans MS" charset="0"/>
                <a:cs typeface="Times New Roman" charset="0"/>
              </a:rPr>
              <a:t>You therefore must be perfect, as your heavenly Father is perfect.</a:t>
            </a:r>
            <a:endParaRPr lang="en-AU" sz="2300" dirty="0">
              <a:solidFill>
                <a:schemeClr val="bg1"/>
              </a:solidFill>
            </a:endParaRPr>
          </a:p>
        </p:txBody>
      </p:sp>
    </p:spTree>
    <p:extLst>
      <p:ext uri="{BB962C8B-B14F-4D97-AF65-F5344CB8AC3E}">
        <p14:creationId xmlns:p14="http://schemas.microsoft.com/office/powerpoint/2010/main" val="476883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TextBox 7"/>
          <p:cNvSpPr txBox="1"/>
          <p:nvPr/>
        </p:nvSpPr>
        <p:spPr>
          <a:xfrm>
            <a:off x="-1503" y="298248"/>
            <a:ext cx="8991600"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Created male and female; Two become one flesh ;  Like Christ and the church</a:t>
            </a:r>
            <a:endParaRPr lang="en-US" sz="2000" dirty="0" smtClean="0">
              <a:solidFill>
                <a:srgbClr val="FFFFFF"/>
              </a:solidFill>
              <a:latin typeface="Times New Roman"/>
              <a:cs typeface="Times New Roman"/>
            </a:endParaRPr>
          </a:p>
        </p:txBody>
      </p:sp>
      <p:sp>
        <p:nvSpPr>
          <p:cNvPr id="10" name="TextBox 9"/>
          <p:cNvSpPr txBox="1"/>
          <p:nvPr/>
        </p:nvSpPr>
        <p:spPr>
          <a:xfrm>
            <a:off x="-2613" y="-12404"/>
            <a:ext cx="6300192"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1.  What the Bible says about Marriage</a:t>
            </a:r>
            <a:endParaRPr lang="en-US" sz="220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35315" y="564985"/>
            <a:ext cx="6300192"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2.  What the Bible says about Gender in Marriage</a:t>
            </a:r>
            <a:endParaRPr lang="en-US" sz="2200" dirty="0" smtClean="0">
              <a:solidFill>
                <a:srgbClr val="FFFF00"/>
              </a:solidFill>
              <a:latin typeface="Times New Roman" charset="0"/>
              <a:ea typeface="Times New Roman" charset="0"/>
              <a:cs typeface="Times New Roman" charset="0"/>
            </a:endParaRPr>
          </a:p>
        </p:txBody>
      </p:sp>
      <p:sp>
        <p:nvSpPr>
          <p:cNvPr id="16" name="TextBox 15"/>
          <p:cNvSpPr txBox="1"/>
          <p:nvPr/>
        </p:nvSpPr>
        <p:spPr>
          <a:xfrm>
            <a:off x="5652120" y="592569"/>
            <a:ext cx="2414373"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1 male + 1 female</a:t>
            </a:r>
            <a:endParaRPr lang="en-US" sz="2000" dirty="0" smtClean="0">
              <a:solidFill>
                <a:srgbClr val="FFFFFF"/>
              </a:solidFill>
              <a:latin typeface="Times New Roman"/>
              <a:cs typeface="Times New Roman"/>
            </a:endParaRPr>
          </a:p>
        </p:txBody>
      </p:sp>
      <p:sp>
        <p:nvSpPr>
          <p:cNvPr id="17" name="TextBox 16"/>
          <p:cNvSpPr txBox="1"/>
          <p:nvPr/>
        </p:nvSpPr>
        <p:spPr>
          <a:xfrm>
            <a:off x="-12448" y="926930"/>
            <a:ext cx="8991600"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3.  What the Bible says about Homosexual Relationships</a:t>
            </a:r>
            <a:endParaRPr lang="en-US" sz="2200" dirty="0" smtClean="0">
              <a:solidFill>
                <a:srgbClr val="FFFF00"/>
              </a:solidFill>
              <a:latin typeface="Times New Roman" charset="0"/>
              <a:ea typeface="Times New Roman" charset="0"/>
              <a:cs typeface="Times New Roman" charset="0"/>
            </a:endParaRPr>
          </a:p>
        </p:txBody>
      </p:sp>
      <p:sp>
        <p:nvSpPr>
          <p:cNvPr id="19" name="TextBox 18"/>
          <p:cNvSpPr txBox="1"/>
          <p:nvPr/>
        </p:nvSpPr>
        <p:spPr>
          <a:xfrm>
            <a:off x="-544" y="1357817"/>
            <a:ext cx="1535760" cy="338554"/>
          </a:xfrm>
          <a:prstGeom prst="rect">
            <a:avLst/>
          </a:prstGeom>
          <a:noFill/>
        </p:spPr>
        <p:txBody>
          <a:bodyPr wrap="square" rtlCol="0">
            <a:spAutoFit/>
          </a:bodyPr>
          <a:lstStyle/>
          <a:p>
            <a:r>
              <a:rPr lang="en-AU" sz="1600" smtClean="0">
                <a:solidFill>
                  <a:srgbClr val="FFFF00"/>
                </a:solidFill>
                <a:latin typeface="Times New Roman" charset="0"/>
                <a:ea typeface="Times New Roman" charset="0"/>
                <a:cs typeface="Times New Roman" charset="0"/>
              </a:rPr>
              <a:t>Old Testament:</a:t>
            </a:r>
            <a:endParaRPr lang="en-AU" sz="1600" dirty="0">
              <a:solidFill>
                <a:srgbClr val="FFFF00"/>
              </a:solidFill>
              <a:latin typeface="Times New Roman" charset="0"/>
              <a:ea typeface="Times New Roman" charset="0"/>
              <a:cs typeface="Times New Roman" charset="0"/>
            </a:endParaRPr>
          </a:p>
        </p:txBody>
      </p:sp>
      <p:sp>
        <p:nvSpPr>
          <p:cNvPr id="22" name="TextBox 21"/>
          <p:cNvSpPr txBox="1"/>
          <p:nvPr/>
        </p:nvSpPr>
        <p:spPr>
          <a:xfrm>
            <a:off x="-1451" y="1661655"/>
            <a:ext cx="9127904"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Many </a:t>
            </a:r>
            <a:r>
              <a:rPr lang="en-US" sz="2000" u="sng" dirty="0" smtClean="0">
                <a:solidFill>
                  <a:schemeClr val="bg1"/>
                </a:solidFill>
                <a:latin typeface="Times New Roman"/>
                <a:cs typeface="Times New Roman"/>
              </a:rPr>
              <a:t>religious</a:t>
            </a:r>
            <a:r>
              <a:rPr lang="en-US" sz="2000" dirty="0" smtClean="0">
                <a:solidFill>
                  <a:schemeClr val="bg1"/>
                </a:solidFill>
                <a:latin typeface="Times New Roman"/>
                <a:cs typeface="Times New Roman"/>
              </a:rPr>
              <a:t> laws no longer apply.  But the </a:t>
            </a:r>
            <a:r>
              <a:rPr lang="en-US" sz="2000" u="sng" dirty="0" smtClean="0">
                <a:solidFill>
                  <a:schemeClr val="bg1"/>
                </a:solidFill>
                <a:latin typeface="Times New Roman"/>
                <a:cs typeface="Times New Roman"/>
              </a:rPr>
              <a:t>moral code</a:t>
            </a:r>
            <a:r>
              <a:rPr lang="en-US" sz="2000" dirty="0" smtClean="0">
                <a:solidFill>
                  <a:schemeClr val="bg1"/>
                </a:solidFill>
                <a:latin typeface="Times New Roman"/>
                <a:cs typeface="Times New Roman"/>
              </a:rPr>
              <a:t> is timeless.</a:t>
            </a:r>
          </a:p>
        </p:txBody>
      </p:sp>
      <p:sp>
        <p:nvSpPr>
          <p:cNvPr id="23" name="TextBox 22"/>
          <p:cNvSpPr txBox="1"/>
          <p:nvPr/>
        </p:nvSpPr>
        <p:spPr>
          <a:xfrm>
            <a:off x="-22865" y="2032965"/>
            <a:ext cx="1535760" cy="338554"/>
          </a:xfrm>
          <a:prstGeom prst="rect">
            <a:avLst/>
          </a:prstGeom>
          <a:noFill/>
        </p:spPr>
        <p:txBody>
          <a:bodyPr wrap="square" rtlCol="0">
            <a:spAutoFit/>
          </a:bodyPr>
          <a:lstStyle/>
          <a:p>
            <a:r>
              <a:rPr lang="en-AU" sz="1600" dirty="0" smtClean="0">
                <a:solidFill>
                  <a:srgbClr val="FFFF00"/>
                </a:solidFill>
                <a:latin typeface="Times New Roman" charset="0"/>
                <a:ea typeface="Times New Roman" charset="0"/>
                <a:cs typeface="Times New Roman" charset="0"/>
              </a:rPr>
              <a:t>New Testament:</a:t>
            </a:r>
            <a:endParaRPr lang="en-AU" sz="1600" dirty="0">
              <a:solidFill>
                <a:srgbClr val="FFFF00"/>
              </a:solidFill>
              <a:latin typeface="Times New Roman" charset="0"/>
              <a:ea typeface="Times New Roman" charset="0"/>
              <a:cs typeface="Times New Roman" charset="0"/>
            </a:endParaRPr>
          </a:p>
        </p:txBody>
      </p:sp>
      <p:sp>
        <p:nvSpPr>
          <p:cNvPr id="18" name="TextBox 17"/>
          <p:cNvSpPr txBox="1"/>
          <p:nvPr/>
        </p:nvSpPr>
        <p:spPr>
          <a:xfrm>
            <a:off x="1387680" y="1357817"/>
            <a:ext cx="7743872"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Forbidden (an abomination).  Deserving of the death penalty</a:t>
            </a:r>
            <a:endParaRPr lang="en-US" sz="2000" dirty="0" smtClean="0">
              <a:solidFill>
                <a:srgbClr val="FFFFFF"/>
              </a:solidFill>
              <a:latin typeface="Times New Roman"/>
              <a:cs typeface="Times New Roman"/>
            </a:endParaRPr>
          </a:p>
        </p:txBody>
      </p:sp>
      <p:sp>
        <p:nvSpPr>
          <p:cNvPr id="24" name="TextBox 23"/>
          <p:cNvSpPr txBox="1"/>
          <p:nvPr/>
        </p:nvSpPr>
        <p:spPr>
          <a:xfrm>
            <a:off x="1403995" y="2035476"/>
            <a:ext cx="7743872" cy="1323439"/>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Sexual immorality comes from within and defiles</a:t>
            </a:r>
          </a:p>
          <a:p>
            <a:pPr marL="266700" indent="-266700">
              <a:buFont typeface="Arial" charset="0"/>
              <a:buChar char="•"/>
            </a:pPr>
            <a:r>
              <a:rPr lang="en-AU" sz="2000" dirty="0">
                <a:solidFill>
                  <a:schemeClr val="bg1"/>
                </a:solidFill>
                <a:latin typeface="Times New Roman" charset="0"/>
                <a:ea typeface="Times New Roman" charset="0"/>
                <a:cs typeface="Times New Roman" charset="0"/>
              </a:rPr>
              <a:t> </a:t>
            </a:r>
            <a:r>
              <a:rPr lang="en-AU" sz="2000" spc="400" dirty="0">
                <a:solidFill>
                  <a:schemeClr val="bg1"/>
                </a:solidFill>
                <a:latin typeface="Times New Roman" charset="0"/>
                <a:ea typeface="Times New Roman" charset="0"/>
                <a:cs typeface="Times New Roman" charset="0"/>
              </a:rPr>
              <a:t>LGBTQI</a:t>
            </a:r>
            <a:r>
              <a:rPr lang="en-AU" sz="2000" dirty="0">
                <a:solidFill>
                  <a:schemeClr val="bg1"/>
                </a:solidFill>
                <a:latin typeface="Times New Roman" charset="0"/>
                <a:ea typeface="Times New Roman" charset="0"/>
                <a:cs typeface="Times New Roman" charset="0"/>
              </a:rPr>
              <a:t> </a:t>
            </a:r>
            <a:r>
              <a:rPr lang="en-US" sz="2000" dirty="0" smtClean="0">
                <a:solidFill>
                  <a:schemeClr val="bg1"/>
                </a:solidFill>
                <a:latin typeface="Times New Roman"/>
                <a:cs typeface="Times New Roman"/>
              </a:rPr>
              <a:t>covered by the term “</a:t>
            </a:r>
            <a:r>
              <a:rPr lang="en-US" sz="2000" dirty="0" err="1" smtClean="0">
                <a:solidFill>
                  <a:schemeClr val="bg1"/>
                </a:solidFill>
                <a:latin typeface="Times New Roman"/>
                <a:cs typeface="Times New Roman"/>
              </a:rPr>
              <a:t>porneia</a:t>
            </a:r>
            <a:r>
              <a:rPr lang="en-US" sz="2000" dirty="0" smtClean="0">
                <a:solidFill>
                  <a:schemeClr val="bg1"/>
                </a:solidFill>
                <a:latin typeface="Times New Roman"/>
                <a:cs typeface="Times New Roman"/>
              </a:rPr>
              <a:t>” (sexual immorality)</a:t>
            </a:r>
          </a:p>
          <a:p>
            <a:pPr marL="266700" indent="-266700">
              <a:buFont typeface="Arial" charset="0"/>
              <a:buChar char="•"/>
            </a:pPr>
            <a:r>
              <a:rPr lang="en-US" sz="2000" dirty="0" smtClean="0">
                <a:solidFill>
                  <a:schemeClr val="bg1"/>
                </a:solidFill>
                <a:latin typeface="Times New Roman"/>
                <a:cs typeface="Times New Roman"/>
              </a:rPr>
              <a:t>God’s wrath against the Godlessness of society is that He “hands them over” to all manner of sins (including homosexual </a:t>
            </a:r>
            <a:r>
              <a:rPr lang="en-US" sz="2000" dirty="0" err="1" smtClean="0">
                <a:solidFill>
                  <a:schemeClr val="bg1"/>
                </a:solidFill>
                <a:latin typeface="Times New Roman"/>
                <a:cs typeface="Times New Roman"/>
              </a:rPr>
              <a:t>behaviour</a:t>
            </a:r>
            <a:r>
              <a:rPr lang="en-US" sz="2000" dirty="0" smtClean="0">
                <a:solidFill>
                  <a:schemeClr val="bg1"/>
                </a:solidFill>
                <a:latin typeface="Times New Roman"/>
                <a:cs typeface="Times New Roman"/>
              </a:rPr>
              <a:t>)</a:t>
            </a:r>
            <a:endParaRPr lang="en-US" sz="2000" dirty="0" smtClean="0">
              <a:solidFill>
                <a:srgbClr val="FFFFFF"/>
              </a:solidFill>
              <a:latin typeface="Times New Roman"/>
              <a:cs typeface="Times New Roman"/>
            </a:endParaRPr>
          </a:p>
        </p:txBody>
      </p:sp>
      <p:sp>
        <p:nvSpPr>
          <p:cNvPr id="25" name="TextBox 24"/>
          <p:cNvSpPr txBox="1"/>
          <p:nvPr/>
        </p:nvSpPr>
        <p:spPr>
          <a:xfrm>
            <a:off x="-22865" y="3266526"/>
            <a:ext cx="8991600"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4.  Why, out of all of the sins, is “homosexuality” the one we are discussing?</a:t>
            </a:r>
            <a:endParaRPr lang="en-US" sz="2200" dirty="0" smtClean="0">
              <a:solidFill>
                <a:srgbClr val="FFFF00"/>
              </a:solidFill>
              <a:latin typeface="Times New Roman" charset="0"/>
              <a:ea typeface="Times New Roman" charset="0"/>
              <a:cs typeface="Times New Roman" charset="0"/>
            </a:endParaRPr>
          </a:p>
        </p:txBody>
      </p:sp>
      <p:sp>
        <p:nvSpPr>
          <p:cNvPr id="26" name="TextBox 25"/>
          <p:cNvSpPr txBox="1"/>
          <p:nvPr/>
        </p:nvSpPr>
        <p:spPr>
          <a:xfrm>
            <a:off x="-1451" y="3554558"/>
            <a:ext cx="8970186"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Nobody is saying other sins are “good”;  “to be celebrated”;  “to be endorsed”</a:t>
            </a:r>
            <a:endParaRPr lang="en-US" sz="2000" dirty="0" smtClean="0">
              <a:solidFill>
                <a:srgbClr val="FFFFFF"/>
              </a:solidFill>
              <a:latin typeface="Times New Roman"/>
              <a:cs typeface="Times New Roman"/>
            </a:endParaRPr>
          </a:p>
        </p:txBody>
      </p:sp>
      <p:sp>
        <p:nvSpPr>
          <p:cNvPr id="27" name="TextBox 26"/>
          <p:cNvSpPr txBox="1"/>
          <p:nvPr/>
        </p:nvSpPr>
        <p:spPr>
          <a:xfrm>
            <a:off x="-1451" y="3842590"/>
            <a:ext cx="6505219"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5.  How should we relate to our homosexual </a:t>
            </a:r>
            <a:r>
              <a:rPr lang="en-US" sz="2200" dirty="0" err="1" smtClean="0">
                <a:solidFill>
                  <a:srgbClr val="FFFF00"/>
                </a:solidFill>
                <a:latin typeface="Times New Roman" charset="0"/>
                <a:ea typeface="Times New Roman" charset="0"/>
                <a:cs typeface="Times New Roman" charset="0"/>
              </a:rPr>
              <a:t>neighbour</a:t>
            </a:r>
            <a:r>
              <a:rPr lang="en-US" sz="2200" dirty="0" smtClean="0">
                <a:solidFill>
                  <a:srgbClr val="FFFF00"/>
                </a:solidFill>
                <a:latin typeface="Times New Roman" charset="0"/>
                <a:ea typeface="Times New Roman" charset="0"/>
                <a:cs typeface="Times New Roman" charset="0"/>
              </a:rPr>
              <a:t>?</a:t>
            </a:r>
            <a:endParaRPr lang="en-US" sz="2200" dirty="0" smtClean="0">
              <a:solidFill>
                <a:srgbClr val="FFFF00"/>
              </a:solidFill>
              <a:latin typeface="Times New Roman" charset="0"/>
              <a:ea typeface="Times New Roman" charset="0"/>
              <a:cs typeface="Times New Roman" charset="0"/>
            </a:endParaRPr>
          </a:p>
        </p:txBody>
      </p:sp>
      <p:sp>
        <p:nvSpPr>
          <p:cNvPr id="20" name="TextBox 19"/>
          <p:cNvSpPr txBox="1"/>
          <p:nvPr/>
        </p:nvSpPr>
        <p:spPr>
          <a:xfrm>
            <a:off x="6297579" y="3888743"/>
            <a:ext cx="2895905" cy="400110"/>
          </a:xfrm>
          <a:prstGeom prst="rect">
            <a:avLst/>
          </a:prstGeom>
          <a:noFill/>
        </p:spPr>
        <p:txBody>
          <a:bodyPr wrap="square" rtlCol="0">
            <a:spAutoFit/>
          </a:bodyPr>
          <a:lstStyle/>
          <a:p>
            <a:pPr marL="266700" indent="-266700">
              <a:buFont typeface="Arial" charset="0"/>
              <a:buChar char="•"/>
            </a:pPr>
            <a:r>
              <a:rPr lang="en-US" sz="2000" smtClean="0">
                <a:solidFill>
                  <a:schemeClr val="bg1"/>
                </a:solidFill>
                <a:latin typeface="Times New Roman"/>
                <a:cs typeface="Times New Roman"/>
              </a:rPr>
              <a:t>Love them as any other</a:t>
            </a:r>
            <a:endParaRPr lang="en-US" sz="2000" dirty="0" smtClean="0">
              <a:solidFill>
                <a:srgbClr val="FFFFFF"/>
              </a:solidFill>
              <a:latin typeface="Times New Roman"/>
              <a:cs typeface="Times New Roman"/>
            </a:endParaRPr>
          </a:p>
        </p:txBody>
      </p:sp>
      <p:sp>
        <p:nvSpPr>
          <p:cNvPr id="21" name="TextBox 20"/>
          <p:cNvSpPr txBox="1"/>
          <p:nvPr/>
        </p:nvSpPr>
        <p:spPr>
          <a:xfrm>
            <a:off x="19235" y="4163566"/>
            <a:ext cx="9107218" cy="707886"/>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We are all sinners, in need of a </a:t>
            </a:r>
            <a:r>
              <a:rPr lang="en-US" sz="2000" dirty="0" err="1" smtClean="0">
                <a:solidFill>
                  <a:schemeClr val="bg1"/>
                </a:solidFill>
                <a:latin typeface="Times New Roman"/>
                <a:cs typeface="Times New Roman"/>
              </a:rPr>
              <a:t>saviour</a:t>
            </a:r>
            <a:r>
              <a:rPr lang="en-US" sz="2000" dirty="0" smtClean="0">
                <a:solidFill>
                  <a:schemeClr val="bg1"/>
                </a:solidFill>
                <a:latin typeface="Times New Roman"/>
                <a:cs typeface="Times New Roman"/>
              </a:rPr>
              <a:t>;  Preach forgiveness with faith &amp; repentance</a:t>
            </a:r>
          </a:p>
          <a:p>
            <a:pPr marL="266700" indent="-266700">
              <a:buFont typeface="Arial" charset="0"/>
              <a:buChar char="•"/>
            </a:pPr>
            <a:r>
              <a:rPr lang="en-US" sz="2000" dirty="0" smtClean="0">
                <a:solidFill>
                  <a:schemeClr val="bg1"/>
                </a:solidFill>
                <a:latin typeface="Times New Roman"/>
                <a:cs typeface="Times New Roman"/>
              </a:rPr>
              <a:t>Cannot condone or celebrate their sin</a:t>
            </a:r>
            <a:endParaRPr lang="en-US" sz="2000" dirty="0" smtClean="0">
              <a:solidFill>
                <a:srgbClr val="FFFFFF"/>
              </a:solidFill>
              <a:latin typeface="Times New Roman"/>
              <a:cs typeface="Times New Roman"/>
            </a:endParaRPr>
          </a:p>
        </p:txBody>
      </p:sp>
      <p:sp>
        <p:nvSpPr>
          <p:cNvPr id="28" name="TextBox 27"/>
          <p:cNvSpPr txBox="1"/>
          <p:nvPr/>
        </p:nvSpPr>
        <p:spPr>
          <a:xfrm>
            <a:off x="-2613" y="4729708"/>
            <a:ext cx="2774413"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6.  The Current Debate</a:t>
            </a:r>
            <a:endParaRPr lang="en-US" sz="2200" dirty="0" smtClean="0">
              <a:solidFill>
                <a:srgbClr val="FFFF00"/>
              </a:solidFill>
              <a:latin typeface="Times New Roman" charset="0"/>
              <a:ea typeface="Times New Roman" charset="0"/>
              <a:cs typeface="Times New Roman" charset="0"/>
            </a:endParaRPr>
          </a:p>
        </p:txBody>
      </p:sp>
      <p:sp>
        <p:nvSpPr>
          <p:cNvPr id="29" name="TextBox 28"/>
          <p:cNvSpPr txBox="1"/>
          <p:nvPr/>
        </p:nvSpPr>
        <p:spPr>
          <a:xfrm>
            <a:off x="2627784" y="4760485"/>
            <a:ext cx="6519355"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Activists pushing an ideological agenda of godless society</a:t>
            </a:r>
            <a:endParaRPr lang="en-US" sz="2000" dirty="0" smtClean="0">
              <a:solidFill>
                <a:srgbClr val="FFFFFF"/>
              </a:solidFill>
              <a:latin typeface="Times New Roman"/>
              <a:cs typeface="Times New Roman"/>
            </a:endParaRPr>
          </a:p>
        </p:txBody>
      </p:sp>
      <p:sp>
        <p:nvSpPr>
          <p:cNvPr id="30" name="TextBox 29"/>
          <p:cNvSpPr txBox="1"/>
          <p:nvPr/>
        </p:nvSpPr>
        <p:spPr>
          <a:xfrm>
            <a:off x="11976" y="5017740"/>
            <a:ext cx="9114477"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Will put Christians in a position of either </a:t>
            </a:r>
            <a:r>
              <a:rPr lang="en-US" sz="2000" dirty="0" err="1" smtClean="0">
                <a:solidFill>
                  <a:schemeClr val="bg1"/>
                </a:solidFill>
                <a:latin typeface="Times New Roman"/>
                <a:cs typeface="Times New Roman"/>
              </a:rPr>
              <a:t>honouring</a:t>
            </a:r>
            <a:r>
              <a:rPr lang="en-US" sz="2000" dirty="0" smtClean="0">
                <a:solidFill>
                  <a:schemeClr val="bg1"/>
                </a:solidFill>
                <a:latin typeface="Times New Roman"/>
                <a:cs typeface="Times New Roman"/>
              </a:rPr>
              <a:t> God or obeying the Law</a:t>
            </a:r>
            <a:endParaRPr lang="en-US" sz="2000" dirty="0" smtClean="0">
              <a:solidFill>
                <a:srgbClr val="FFFFFF"/>
              </a:solidFill>
              <a:latin typeface="Times New Roman"/>
              <a:cs typeface="Times New Roman"/>
            </a:endParaRPr>
          </a:p>
        </p:txBody>
      </p:sp>
      <p:sp>
        <p:nvSpPr>
          <p:cNvPr id="31" name="TextBox 30"/>
          <p:cNvSpPr txBox="1"/>
          <p:nvPr/>
        </p:nvSpPr>
        <p:spPr>
          <a:xfrm>
            <a:off x="7732" y="5281037"/>
            <a:ext cx="9136268"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7.  Most homosexuals (like us):  A broken, sinful people, needing a Saviour</a:t>
            </a:r>
            <a:endParaRPr lang="en-US" sz="2200" dirty="0" smtClean="0">
              <a:solidFill>
                <a:srgbClr val="FFFF00"/>
              </a:solidFill>
              <a:latin typeface="Times New Roman" charset="0"/>
              <a:ea typeface="Times New Roman" charset="0"/>
              <a:cs typeface="Times New Roman" charset="0"/>
            </a:endParaRPr>
          </a:p>
        </p:txBody>
      </p:sp>
      <p:sp>
        <p:nvSpPr>
          <p:cNvPr id="2" name="Rectangle 1"/>
          <p:cNvSpPr/>
          <p:nvPr/>
        </p:nvSpPr>
        <p:spPr>
          <a:xfrm rot="19120942">
            <a:off x="1360774" y="157302"/>
            <a:ext cx="5937844" cy="4708981"/>
          </a:xfrm>
          <a:prstGeom prst="rect">
            <a:avLst/>
          </a:prstGeom>
          <a:noFill/>
        </p:spPr>
        <p:txBody>
          <a:bodyPr wrap="none" lIns="91440" tIns="45720" rIns="91440" bIns="45720">
            <a:spAutoFit/>
          </a:bodyPr>
          <a:lstStyle/>
          <a:p>
            <a:pPr algn="ctr"/>
            <a:r>
              <a:rPr lang="en-US" sz="15000" b="1" spc="4000" dirty="0" smtClean="0">
                <a:ln w="0"/>
                <a:solidFill>
                  <a:schemeClr val="accent1">
                    <a:alpha val="50000"/>
                  </a:schemeClr>
                </a:solidFill>
                <a:effectLst>
                  <a:outerShdw blurRad="38100" dist="25400" dir="5400000" algn="ctr" rotWithShape="0">
                    <a:srgbClr val="6E747A">
                      <a:alpha val="43000"/>
                    </a:srgbClr>
                  </a:outerShdw>
                </a:effectLst>
                <a:latin typeface="Bodoni 72 Oldstyle Book" charset="0"/>
                <a:ea typeface="Bodoni 72 Oldstyle Book" charset="0"/>
                <a:cs typeface="Bodoni 72 Oldstyle Book" charset="0"/>
              </a:rPr>
              <a:t>Love</a:t>
            </a:r>
          </a:p>
          <a:p>
            <a:pPr algn="ctr"/>
            <a:r>
              <a:rPr lang="en-US" sz="15000" b="1" spc="4000" dirty="0" smtClean="0">
                <a:ln w="0"/>
                <a:solidFill>
                  <a:schemeClr val="accent1">
                    <a:alpha val="50000"/>
                  </a:schemeClr>
                </a:solidFill>
                <a:effectLst>
                  <a:outerShdw blurRad="38100" dist="25400" dir="5400000" algn="ctr" rotWithShape="0">
                    <a:srgbClr val="6E747A">
                      <a:alpha val="43000"/>
                    </a:srgbClr>
                  </a:outerShdw>
                </a:effectLst>
                <a:latin typeface="Bodoni 72 Oldstyle Book" charset="0"/>
                <a:ea typeface="Bodoni 72 Oldstyle Book" charset="0"/>
                <a:cs typeface="Bodoni 72 Oldstyle Book" charset="0"/>
              </a:rPr>
              <a:t>Pray</a:t>
            </a:r>
            <a:endParaRPr lang="en-US" sz="15000" b="1" spc="4000" dirty="0">
              <a:ln w="0"/>
              <a:solidFill>
                <a:schemeClr val="accent1">
                  <a:alpha val="50000"/>
                </a:schemeClr>
              </a:solidFill>
              <a:effectLst>
                <a:outerShdw blurRad="38100" dist="25400" dir="5400000" algn="ctr" rotWithShape="0">
                  <a:srgbClr val="6E747A">
                    <a:alpha val="43000"/>
                  </a:srgbClr>
                </a:outerShdw>
              </a:effectLst>
              <a:latin typeface="Bodoni 72 Oldstyle Book" charset="0"/>
              <a:ea typeface="Bodoni 72 Oldstyle Book" charset="0"/>
              <a:cs typeface="Bodoni 72 Oldstyle Book" charset="0"/>
            </a:endParaRPr>
          </a:p>
        </p:txBody>
      </p:sp>
    </p:spTree>
    <p:extLst>
      <p:ext uri="{BB962C8B-B14F-4D97-AF65-F5344CB8AC3E}">
        <p14:creationId xmlns:p14="http://schemas.microsoft.com/office/powerpoint/2010/main" val="10471663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nvSpPr>
        <p:spPr bwMode="auto">
          <a:xfrm>
            <a:off x="0" y="0"/>
            <a:ext cx="9144000" cy="4401205"/>
          </a:xfrm>
          <a:prstGeom prst="rect">
            <a:avLst/>
          </a:prstGeom>
          <a:noFill/>
          <a:ln w="9525">
            <a:noFill/>
            <a:miter lim="800000"/>
            <a:headEnd/>
            <a:tailEnd/>
          </a:ln>
        </p:spPr>
        <p:txBody>
          <a:bodyPr wrap="square">
            <a:prstTxWarp prst="textNoShape">
              <a:avLst/>
            </a:prstTxWarp>
            <a:spAutoFit/>
          </a:bodyPr>
          <a:lstStyle/>
          <a:p>
            <a:r>
              <a:rPr lang="en-US" sz="2800" b="1" baseline="30000" dirty="0" smtClean="0">
                <a:solidFill>
                  <a:srgbClr val="FFFFFF"/>
                </a:solidFill>
                <a:latin typeface="Times New Roman"/>
                <a:ea typeface="Cambria"/>
                <a:cs typeface="Times New Roman"/>
              </a:rPr>
              <a:t>15 </a:t>
            </a:r>
            <a:r>
              <a:rPr lang="en-US" sz="2800" dirty="0" smtClean="0">
                <a:solidFill>
                  <a:srgbClr val="FFFFFF"/>
                </a:solidFill>
                <a:latin typeface="Times New Roman"/>
                <a:ea typeface="Cambria"/>
                <a:cs typeface="Times New Roman"/>
              </a:rPr>
              <a:t>Look carefully then how you walk, not as unwise but as wise, </a:t>
            </a:r>
            <a:r>
              <a:rPr lang="en-US" sz="2800" b="1" baseline="30000" dirty="0" smtClean="0">
                <a:solidFill>
                  <a:srgbClr val="FFFFFF"/>
                </a:solidFill>
                <a:latin typeface="Times New Roman"/>
                <a:ea typeface="Cambria"/>
                <a:cs typeface="Times New Roman"/>
              </a:rPr>
              <a:t>16 </a:t>
            </a:r>
            <a:r>
              <a:rPr lang="en-US" sz="2800" dirty="0" smtClean="0">
                <a:solidFill>
                  <a:srgbClr val="FFFFFF"/>
                </a:solidFill>
                <a:latin typeface="Times New Roman"/>
                <a:ea typeface="Cambria"/>
                <a:cs typeface="Times New Roman"/>
              </a:rPr>
              <a:t>making the best use of the time, because the days are evil. </a:t>
            </a:r>
            <a:r>
              <a:rPr lang="en-US" sz="2800" b="1" baseline="30000" dirty="0" smtClean="0">
                <a:solidFill>
                  <a:srgbClr val="FFFFFF"/>
                </a:solidFill>
                <a:latin typeface="Times New Roman"/>
                <a:ea typeface="Cambria"/>
                <a:cs typeface="Times New Roman"/>
              </a:rPr>
              <a:t>17 </a:t>
            </a:r>
            <a:r>
              <a:rPr lang="en-US" sz="2800" dirty="0" smtClean="0">
                <a:solidFill>
                  <a:srgbClr val="FFFFFF"/>
                </a:solidFill>
                <a:latin typeface="Times New Roman"/>
                <a:ea typeface="Cambria"/>
                <a:cs typeface="Times New Roman"/>
              </a:rPr>
              <a:t>Therefore do not be foolish, but understand what the will of the Lord is. </a:t>
            </a:r>
            <a:r>
              <a:rPr lang="en-US" sz="2800" b="1" baseline="30000" dirty="0" smtClean="0">
                <a:solidFill>
                  <a:srgbClr val="FFFFFF"/>
                </a:solidFill>
                <a:latin typeface="Times New Roman"/>
                <a:ea typeface="Cambria"/>
                <a:cs typeface="Times New Roman"/>
              </a:rPr>
              <a:t>18 </a:t>
            </a:r>
            <a:r>
              <a:rPr lang="en-US" sz="2800" dirty="0" smtClean="0">
                <a:solidFill>
                  <a:srgbClr val="FFFFFF"/>
                </a:solidFill>
                <a:latin typeface="Times New Roman"/>
                <a:ea typeface="Cambria"/>
                <a:cs typeface="Times New Roman"/>
              </a:rPr>
              <a:t>And do not get drunk with wine, for that is debauchery, but be filled with the Spirit, </a:t>
            </a:r>
            <a:r>
              <a:rPr lang="en-US" sz="2800" b="1" baseline="30000" dirty="0" smtClean="0">
                <a:solidFill>
                  <a:srgbClr val="FFFFFF"/>
                </a:solidFill>
                <a:latin typeface="Times New Roman"/>
                <a:ea typeface="Cambria"/>
                <a:cs typeface="Times New Roman"/>
              </a:rPr>
              <a:t>19 </a:t>
            </a:r>
            <a:r>
              <a:rPr lang="en-US" sz="2800" dirty="0" smtClean="0">
                <a:solidFill>
                  <a:srgbClr val="FFFFFF"/>
                </a:solidFill>
                <a:latin typeface="Times New Roman"/>
                <a:ea typeface="Cambria"/>
                <a:cs typeface="Times New Roman"/>
              </a:rPr>
              <a:t>addressing one another in psalms and hymns and spiritual songs, singing and making melody to the Lord with your heart, </a:t>
            </a:r>
            <a:r>
              <a:rPr lang="en-US" sz="2800" b="1" baseline="30000" dirty="0" smtClean="0">
                <a:solidFill>
                  <a:srgbClr val="FFFFFF"/>
                </a:solidFill>
                <a:latin typeface="Times New Roman"/>
                <a:ea typeface="Cambria"/>
                <a:cs typeface="Times New Roman"/>
              </a:rPr>
              <a:t>20 </a:t>
            </a:r>
            <a:r>
              <a:rPr lang="en-US" sz="2800" dirty="0" smtClean="0">
                <a:solidFill>
                  <a:srgbClr val="FFFFFF"/>
                </a:solidFill>
                <a:latin typeface="Times New Roman"/>
                <a:ea typeface="Cambria"/>
                <a:cs typeface="Times New Roman"/>
              </a:rPr>
              <a:t>giving thanks always and for everything to God the Father in the name of our Lord Jesus Christ, </a:t>
            </a:r>
            <a:r>
              <a:rPr lang="en-US" sz="2800" b="1" baseline="30000" dirty="0" smtClean="0">
                <a:solidFill>
                  <a:srgbClr val="FFFFFF"/>
                </a:solidFill>
                <a:latin typeface="Times New Roman"/>
                <a:ea typeface="Cambria"/>
                <a:cs typeface="Times New Roman"/>
              </a:rPr>
              <a:t>21 </a:t>
            </a:r>
            <a:r>
              <a:rPr lang="en-US" sz="2800" dirty="0" smtClean="0">
                <a:solidFill>
                  <a:srgbClr val="FFFFFF"/>
                </a:solidFill>
                <a:latin typeface="Times New Roman"/>
                <a:ea typeface="Cambria"/>
                <a:cs typeface="Times New Roman"/>
              </a:rPr>
              <a:t>submitting to one another out of reverence for Christ.</a:t>
            </a:r>
            <a:r>
              <a:rPr lang="en-US" sz="2800" dirty="0" smtClean="0">
                <a:solidFill>
                  <a:srgbClr val="FFFFFF"/>
                </a:solidFill>
              </a:rPr>
              <a:t> </a:t>
            </a:r>
            <a:endParaRPr lang="en-AU" sz="28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nvSpPr>
        <p:spPr bwMode="auto">
          <a:xfrm>
            <a:off x="0" y="0"/>
            <a:ext cx="9144000" cy="5155258"/>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2800" b="1" baseline="30000" dirty="0" smtClean="0">
                <a:solidFill>
                  <a:srgbClr val="FFFFFF"/>
                </a:solidFill>
                <a:latin typeface="Times New Roman"/>
                <a:ea typeface="Cambria"/>
                <a:cs typeface="Times New Roman"/>
              </a:rPr>
              <a:t>22 </a:t>
            </a:r>
            <a:r>
              <a:rPr lang="en-US" sz="2800" dirty="0" smtClean="0">
                <a:solidFill>
                  <a:srgbClr val="FFFFFF"/>
                </a:solidFill>
                <a:latin typeface="Times New Roman"/>
                <a:ea typeface="Cambria"/>
                <a:cs typeface="Times New Roman"/>
              </a:rPr>
              <a:t>Wives, submit to your own husbands, as to the Lord. </a:t>
            </a:r>
            <a:r>
              <a:rPr lang="en-US" sz="2800" b="1" baseline="30000" dirty="0" smtClean="0">
                <a:solidFill>
                  <a:srgbClr val="FFFFFF"/>
                </a:solidFill>
                <a:latin typeface="Times New Roman"/>
                <a:ea typeface="Cambria"/>
                <a:cs typeface="Times New Roman"/>
              </a:rPr>
              <a:t>23 </a:t>
            </a:r>
            <a:r>
              <a:rPr lang="en-US" sz="2800" dirty="0" smtClean="0">
                <a:solidFill>
                  <a:srgbClr val="FFFFFF"/>
                </a:solidFill>
                <a:latin typeface="Times New Roman"/>
                <a:ea typeface="Cambria"/>
                <a:cs typeface="Times New Roman"/>
              </a:rPr>
              <a:t>For the husband is the head of the wife even as Christ is the head of the church, his body, and is himself its Savior. </a:t>
            </a:r>
            <a:r>
              <a:rPr lang="en-US" sz="2800" b="1" baseline="30000" dirty="0" smtClean="0">
                <a:solidFill>
                  <a:srgbClr val="FFFFFF"/>
                </a:solidFill>
                <a:latin typeface="Times New Roman"/>
                <a:ea typeface="Cambria"/>
                <a:cs typeface="Times New Roman"/>
              </a:rPr>
              <a:t>24 </a:t>
            </a:r>
            <a:r>
              <a:rPr lang="en-US" sz="2800" dirty="0" smtClean="0">
                <a:solidFill>
                  <a:srgbClr val="FFFFFF"/>
                </a:solidFill>
                <a:latin typeface="Times New Roman"/>
                <a:ea typeface="Cambria"/>
                <a:cs typeface="Times New Roman"/>
              </a:rPr>
              <a:t>Now as the church submits to Christ, so also wives should submit in everything to their husbands. </a:t>
            </a:r>
          </a:p>
          <a:p>
            <a:r>
              <a:rPr lang="en-US" sz="2800" b="1" baseline="30000" dirty="0" smtClean="0">
                <a:solidFill>
                  <a:srgbClr val="FFFFFF"/>
                </a:solidFill>
                <a:latin typeface="Times New Roman"/>
                <a:ea typeface="Cambria"/>
                <a:cs typeface="Times New Roman"/>
              </a:rPr>
              <a:t>25 </a:t>
            </a:r>
            <a:r>
              <a:rPr lang="en-US" sz="2800" dirty="0" smtClean="0">
                <a:solidFill>
                  <a:srgbClr val="FFFFFF"/>
                </a:solidFill>
                <a:latin typeface="Times New Roman"/>
                <a:ea typeface="Cambria"/>
                <a:cs typeface="Times New Roman"/>
              </a:rPr>
              <a:t>Husbands, love your wives, as Christ loved the church and gave himself up for her, </a:t>
            </a:r>
            <a:r>
              <a:rPr lang="en-US" sz="2800" b="1" baseline="30000" dirty="0" smtClean="0">
                <a:solidFill>
                  <a:srgbClr val="FFFFFF"/>
                </a:solidFill>
                <a:latin typeface="Times New Roman"/>
                <a:ea typeface="Cambria"/>
                <a:cs typeface="Times New Roman"/>
              </a:rPr>
              <a:t>26 </a:t>
            </a:r>
            <a:r>
              <a:rPr lang="en-US" sz="2800" dirty="0" smtClean="0">
                <a:solidFill>
                  <a:srgbClr val="FFFFFF"/>
                </a:solidFill>
                <a:latin typeface="Times New Roman"/>
                <a:ea typeface="Cambria"/>
                <a:cs typeface="Times New Roman"/>
              </a:rPr>
              <a:t>that he might sanctify her, having cleansed her by the washing of water with the word, </a:t>
            </a:r>
            <a:r>
              <a:rPr lang="en-US" sz="2800" b="1" baseline="30000" dirty="0" smtClean="0">
                <a:solidFill>
                  <a:srgbClr val="FFFFFF"/>
                </a:solidFill>
                <a:latin typeface="Times New Roman"/>
                <a:ea typeface="Cambria"/>
                <a:cs typeface="Times New Roman"/>
              </a:rPr>
              <a:t>27 </a:t>
            </a:r>
            <a:r>
              <a:rPr lang="en-US" sz="2800" dirty="0" smtClean="0">
                <a:solidFill>
                  <a:srgbClr val="FFFFFF"/>
                </a:solidFill>
                <a:latin typeface="Times New Roman"/>
                <a:ea typeface="Cambria"/>
                <a:cs typeface="Times New Roman"/>
              </a:rPr>
              <a:t>so that he might present the church to himself in splendor, without spot or wrinkle or any such thing, that she might be holy and without blemish. </a:t>
            </a:r>
            <a:endParaRPr lang="en-AU" sz="28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nvSpPr>
        <p:spPr bwMode="auto">
          <a:xfrm>
            <a:off x="0" y="0"/>
            <a:ext cx="9144000" cy="4401205"/>
          </a:xfrm>
          <a:prstGeom prst="rect">
            <a:avLst/>
          </a:prstGeom>
          <a:noFill/>
          <a:ln w="9525">
            <a:noFill/>
            <a:miter lim="800000"/>
            <a:headEnd/>
            <a:tailEnd/>
          </a:ln>
        </p:spPr>
        <p:txBody>
          <a:bodyPr wrap="square">
            <a:prstTxWarp prst="textNoShape">
              <a:avLst/>
            </a:prstTxWarp>
            <a:spAutoFit/>
          </a:bodyPr>
          <a:lstStyle/>
          <a:p>
            <a:pPr>
              <a:spcAft>
                <a:spcPts val="0"/>
              </a:spcAft>
            </a:pPr>
            <a:r>
              <a:rPr lang="en-US" sz="2800" b="1" baseline="30000" dirty="0" smtClean="0">
                <a:solidFill>
                  <a:srgbClr val="FFFFFF"/>
                </a:solidFill>
                <a:latin typeface="Times New Roman"/>
                <a:ea typeface="Cambria"/>
                <a:cs typeface="Times New Roman"/>
              </a:rPr>
              <a:t>28 </a:t>
            </a:r>
            <a:r>
              <a:rPr lang="en-US" sz="2800" dirty="0" smtClean="0">
                <a:solidFill>
                  <a:srgbClr val="FFFFFF"/>
                </a:solidFill>
                <a:latin typeface="Times New Roman"/>
                <a:ea typeface="Cambria"/>
                <a:cs typeface="Times New Roman"/>
              </a:rPr>
              <a:t>In the same way husbands should love their wives as their own bodies. He who loves his wife loves himself. </a:t>
            </a:r>
            <a:r>
              <a:rPr lang="en-US" sz="2800" b="1" baseline="30000" dirty="0" smtClean="0">
                <a:solidFill>
                  <a:srgbClr val="FFFFFF"/>
                </a:solidFill>
                <a:latin typeface="Times New Roman"/>
                <a:ea typeface="Cambria"/>
                <a:cs typeface="Times New Roman"/>
              </a:rPr>
              <a:t>29 </a:t>
            </a:r>
            <a:r>
              <a:rPr lang="en-US" sz="2800" dirty="0" smtClean="0">
                <a:solidFill>
                  <a:srgbClr val="FFFFFF"/>
                </a:solidFill>
                <a:latin typeface="Times New Roman"/>
                <a:ea typeface="Cambria"/>
                <a:cs typeface="Times New Roman"/>
              </a:rPr>
              <a:t>For no one ever hated his own flesh, but nourishes and cherishes it, just as Christ does the church, </a:t>
            </a:r>
            <a:r>
              <a:rPr lang="en-US" sz="2800" b="1" baseline="30000" dirty="0" smtClean="0">
                <a:solidFill>
                  <a:srgbClr val="FFFFFF"/>
                </a:solidFill>
                <a:latin typeface="Times New Roman"/>
                <a:ea typeface="Cambria"/>
                <a:cs typeface="Times New Roman"/>
              </a:rPr>
              <a:t>30 </a:t>
            </a:r>
            <a:r>
              <a:rPr lang="en-US" sz="2800" dirty="0" smtClean="0">
                <a:solidFill>
                  <a:srgbClr val="FFFFFF"/>
                </a:solidFill>
                <a:latin typeface="Times New Roman"/>
                <a:ea typeface="Cambria"/>
                <a:cs typeface="Times New Roman"/>
              </a:rPr>
              <a:t>because we are members of his body. </a:t>
            </a:r>
            <a:r>
              <a:rPr lang="en-US" sz="2800" b="1" baseline="30000" dirty="0" smtClean="0">
                <a:solidFill>
                  <a:srgbClr val="FFFFFF"/>
                </a:solidFill>
                <a:latin typeface="Times New Roman"/>
                <a:ea typeface="Cambria"/>
                <a:cs typeface="Times New Roman"/>
              </a:rPr>
              <a:t>31 </a:t>
            </a:r>
            <a:r>
              <a:rPr lang="en-US" sz="2800" dirty="0" smtClean="0">
                <a:solidFill>
                  <a:srgbClr val="FFFFFF"/>
                </a:solidFill>
                <a:latin typeface="Times New Roman"/>
                <a:ea typeface="Cambria"/>
                <a:cs typeface="Times New Roman"/>
              </a:rPr>
              <a:t>“Therefore a man shall leave his father and mother and hold fast to his wife, and the two shall become one flesh.” </a:t>
            </a:r>
            <a:r>
              <a:rPr lang="en-US" sz="2800" b="1" baseline="30000" dirty="0" smtClean="0">
                <a:solidFill>
                  <a:srgbClr val="FFFFFF"/>
                </a:solidFill>
                <a:latin typeface="Times New Roman"/>
                <a:ea typeface="Cambria"/>
                <a:cs typeface="Times New Roman"/>
              </a:rPr>
              <a:t>32 </a:t>
            </a:r>
            <a:r>
              <a:rPr lang="en-US" sz="2800" dirty="0" smtClean="0">
                <a:solidFill>
                  <a:srgbClr val="FFFFFF"/>
                </a:solidFill>
                <a:latin typeface="Times New Roman"/>
                <a:ea typeface="Cambria"/>
                <a:cs typeface="Times New Roman"/>
              </a:rPr>
              <a:t>This mystery is profound, and I am saying that it refers to Christ and the church. </a:t>
            </a:r>
            <a:r>
              <a:rPr lang="en-US" sz="2800" b="1" baseline="30000" dirty="0" smtClean="0">
                <a:solidFill>
                  <a:srgbClr val="FFFFFF"/>
                </a:solidFill>
                <a:latin typeface="Times New Roman"/>
                <a:ea typeface="Cambria"/>
                <a:cs typeface="Times New Roman"/>
              </a:rPr>
              <a:t>33 </a:t>
            </a:r>
            <a:r>
              <a:rPr lang="en-US" sz="2800" dirty="0" smtClean="0">
                <a:solidFill>
                  <a:srgbClr val="FFFFFF"/>
                </a:solidFill>
                <a:latin typeface="Times New Roman"/>
                <a:ea typeface="Cambria"/>
                <a:cs typeface="Times New Roman"/>
              </a:rPr>
              <a:t>However, let each one of you love his wife as himself, and let the wife see that she respects her husband. </a:t>
            </a:r>
            <a:endParaRPr lang="en-AU" sz="2800" dirty="0">
              <a:solidFill>
                <a:srgbClr val="FFFFFF"/>
              </a:solidFill>
              <a:latin typeface="Times New Roman"/>
              <a:ea typeface="Cambria"/>
              <a:cs typeface="Times New Roman"/>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979712" y="36704"/>
            <a:ext cx="4876800" cy="461665"/>
          </a:xfrm>
          <a:prstGeom prst="rect">
            <a:avLst/>
          </a:prstGeom>
          <a:noFill/>
        </p:spPr>
        <p:txBody>
          <a:bodyPr wrap="square" rtlCol="0">
            <a:spAutoFit/>
          </a:bodyPr>
          <a:lstStyle/>
          <a:p>
            <a:pPr algn="ctr"/>
            <a:r>
              <a:rPr lang="en-US" sz="2400" dirty="0" smtClean="0">
                <a:solidFill>
                  <a:srgbClr val="FFFF00"/>
                </a:solidFill>
              </a:rPr>
              <a:t>Marriage and </a:t>
            </a:r>
            <a:r>
              <a:rPr lang="en-US" sz="2400" dirty="0" smtClean="0">
                <a:solidFill>
                  <a:srgbClr val="FFFF00"/>
                </a:solidFill>
              </a:rPr>
              <a:t>Gender</a:t>
            </a:r>
            <a:endParaRPr lang="en-US" sz="2400" dirty="0" smtClean="0">
              <a:solidFill>
                <a:srgbClr val="FFFF00"/>
              </a:solidFill>
            </a:endParaRPr>
          </a:p>
        </p:txBody>
      </p:sp>
      <p:sp>
        <p:nvSpPr>
          <p:cNvPr id="10" name="TextBox 9"/>
          <p:cNvSpPr txBox="1"/>
          <p:nvPr/>
        </p:nvSpPr>
        <p:spPr>
          <a:xfrm>
            <a:off x="0" y="392787"/>
            <a:ext cx="6300192"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1.  What the Bible says about Marriage</a:t>
            </a:r>
            <a:endParaRPr lang="en-US" sz="2400" dirty="0" smtClean="0">
              <a:solidFill>
                <a:srgbClr val="FFFF00"/>
              </a:solidFill>
              <a:latin typeface="Times New Roman" charset="0"/>
              <a:ea typeface="Times New Roman" charset="0"/>
              <a:cs typeface="Times New Roman" charset="0"/>
            </a:endParaRPr>
          </a:p>
        </p:txBody>
      </p:sp>
      <p:sp>
        <p:nvSpPr>
          <p:cNvPr id="2" name="Rectangle 1"/>
          <p:cNvSpPr/>
          <p:nvPr/>
        </p:nvSpPr>
        <p:spPr>
          <a:xfrm>
            <a:off x="17017" y="880474"/>
            <a:ext cx="9108504" cy="4832092"/>
          </a:xfrm>
          <a:prstGeom prst="rect">
            <a:avLst/>
          </a:prstGeom>
        </p:spPr>
        <p:txBody>
          <a:bodyPr wrap="square">
            <a:spAutoFit/>
          </a:bodyPr>
          <a:lstStyle/>
          <a:p>
            <a:pPr>
              <a:spcAft>
                <a:spcPts val="0"/>
              </a:spcAft>
            </a:pPr>
            <a:r>
              <a:rPr lang="en-AU" sz="2200" dirty="0">
                <a:solidFill>
                  <a:schemeClr val="bg1"/>
                </a:solidFill>
                <a:latin typeface="Times New Roman" charset="0"/>
              </a:rPr>
              <a:t>Genesis 2:18–25 (ESV) </a:t>
            </a:r>
            <a:endParaRPr lang="en-AU" sz="2200" dirty="0" smtClean="0">
              <a:solidFill>
                <a:schemeClr val="bg1"/>
              </a:solidFill>
              <a:latin typeface="Times New Roman" charset="0"/>
            </a:endParaRPr>
          </a:p>
          <a:p>
            <a:pPr>
              <a:spcAft>
                <a:spcPts val="0"/>
              </a:spcAft>
            </a:pPr>
            <a:endParaRPr lang="en-GB" sz="2200" dirty="0">
              <a:solidFill>
                <a:schemeClr val="bg1"/>
              </a:solidFill>
              <a:latin typeface="Times New Roman" charset="0"/>
            </a:endParaRPr>
          </a:p>
          <a:p>
            <a:r>
              <a:rPr lang="en-AU" sz="2200" b="1" baseline="30000" dirty="0">
                <a:solidFill>
                  <a:schemeClr val="bg1"/>
                </a:solidFill>
                <a:latin typeface="Comic Sans MS" charset="0"/>
              </a:rPr>
              <a:t>18 </a:t>
            </a:r>
            <a:r>
              <a:rPr lang="en-AU" sz="2200" dirty="0">
                <a:solidFill>
                  <a:schemeClr val="bg1"/>
                </a:solidFill>
                <a:latin typeface="Comic Sans MS" charset="0"/>
                <a:cs typeface="Times New Roman" charset="0"/>
              </a:rPr>
              <a:t>Then </a:t>
            </a:r>
            <a:r>
              <a:rPr lang="en-AU" sz="2200" cap="small" dirty="0">
                <a:solidFill>
                  <a:schemeClr val="bg1"/>
                </a:solidFill>
                <a:latin typeface="Comic Sans MS" charset="0"/>
                <a:cs typeface="Times New Roman" charset="0"/>
              </a:rPr>
              <a:t>YHWH</a:t>
            </a:r>
            <a:r>
              <a:rPr lang="en-AU" sz="2200" dirty="0">
                <a:solidFill>
                  <a:schemeClr val="bg1"/>
                </a:solidFill>
                <a:latin typeface="Comic Sans MS" charset="0"/>
                <a:cs typeface="Times New Roman" charset="0"/>
              </a:rPr>
              <a:t> God said, “It is not good that the man should be alone;  I will make him a helper fit for him.”  </a:t>
            </a:r>
            <a:r>
              <a:rPr lang="en-AU" sz="2200" b="1" baseline="30000" dirty="0">
                <a:solidFill>
                  <a:schemeClr val="bg1"/>
                </a:solidFill>
                <a:latin typeface="Comic Sans MS" charset="0"/>
              </a:rPr>
              <a:t>19 </a:t>
            </a:r>
            <a:r>
              <a:rPr lang="en-AU" sz="2200" dirty="0">
                <a:solidFill>
                  <a:schemeClr val="bg1"/>
                </a:solidFill>
                <a:latin typeface="Comic Sans MS" charset="0"/>
                <a:cs typeface="Times New Roman" charset="0"/>
              </a:rPr>
              <a:t>Now out of the ground </a:t>
            </a:r>
            <a:r>
              <a:rPr lang="en-AU" sz="2200" cap="small" dirty="0">
                <a:solidFill>
                  <a:schemeClr val="bg1"/>
                </a:solidFill>
                <a:latin typeface="Comic Sans MS" charset="0"/>
                <a:cs typeface="Times New Roman" charset="0"/>
              </a:rPr>
              <a:t>YHWH</a:t>
            </a:r>
            <a:r>
              <a:rPr lang="en-AU" sz="2200" dirty="0">
                <a:solidFill>
                  <a:schemeClr val="bg1"/>
                </a:solidFill>
                <a:latin typeface="Comic Sans MS" charset="0"/>
                <a:cs typeface="Times New Roman" charset="0"/>
              </a:rPr>
              <a:t> God had formed every beast of the field and every bird of the heavens and brought them to the man to see what he would call them.  And whatever the man called every living creature, that was its name.  </a:t>
            </a:r>
            <a:r>
              <a:rPr lang="en-AU" sz="2200" b="1" baseline="30000" dirty="0">
                <a:solidFill>
                  <a:schemeClr val="bg1"/>
                </a:solidFill>
                <a:latin typeface="Comic Sans MS" charset="0"/>
              </a:rPr>
              <a:t>20 </a:t>
            </a:r>
            <a:r>
              <a:rPr lang="en-AU" sz="2200" dirty="0">
                <a:solidFill>
                  <a:schemeClr val="bg1"/>
                </a:solidFill>
                <a:latin typeface="Comic Sans MS" charset="0"/>
                <a:cs typeface="Times New Roman" charset="0"/>
              </a:rPr>
              <a:t>The man gave names to all livestock and to the birds of the heavens and to every beast of the field.  But for Adam there was not found a helper fit for him.  </a:t>
            </a:r>
            <a:r>
              <a:rPr lang="en-AU" sz="2200" b="1" baseline="30000" dirty="0">
                <a:solidFill>
                  <a:schemeClr val="bg1"/>
                </a:solidFill>
                <a:latin typeface="Comic Sans MS" charset="0"/>
              </a:rPr>
              <a:t>21 </a:t>
            </a:r>
            <a:r>
              <a:rPr lang="en-AU" sz="2200" dirty="0">
                <a:solidFill>
                  <a:schemeClr val="bg1"/>
                </a:solidFill>
                <a:latin typeface="Comic Sans MS" charset="0"/>
                <a:cs typeface="Times New Roman" charset="0"/>
              </a:rPr>
              <a:t>So </a:t>
            </a:r>
            <a:r>
              <a:rPr lang="en-AU" sz="2200" cap="small" dirty="0">
                <a:solidFill>
                  <a:schemeClr val="bg1"/>
                </a:solidFill>
                <a:latin typeface="Comic Sans MS" charset="0"/>
                <a:cs typeface="Times New Roman" charset="0"/>
              </a:rPr>
              <a:t>YHWH</a:t>
            </a:r>
            <a:r>
              <a:rPr lang="en-AU" sz="2200" dirty="0">
                <a:solidFill>
                  <a:schemeClr val="bg1"/>
                </a:solidFill>
                <a:latin typeface="Comic Sans MS" charset="0"/>
                <a:cs typeface="Times New Roman" charset="0"/>
              </a:rPr>
              <a:t> God caused a deep sleep to fall upon the man, and while he slept took one of his ribs and closed up its place with flesh.  </a:t>
            </a:r>
            <a:r>
              <a:rPr lang="en-AU" sz="2200" b="1" baseline="30000" dirty="0">
                <a:solidFill>
                  <a:schemeClr val="bg1"/>
                </a:solidFill>
                <a:latin typeface="Comic Sans MS" charset="0"/>
              </a:rPr>
              <a:t>22 </a:t>
            </a:r>
            <a:r>
              <a:rPr lang="en-AU" sz="2200" dirty="0">
                <a:solidFill>
                  <a:schemeClr val="bg1"/>
                </a:solidFill>
                <a:latin typeface="Comic Sans MS" charset="0"/>
                <a:cs typeface="Times New Roman" charset="0"/>
              </a:rPr>
              <a:t>And the rib that YHWH God had taken from the man he made into a woman and brought her to the man. </a:t>
            </a:r>
            <a:endParaRPr lang="en-AU" sz="2200" dirty="0">
              <a:solidFill>
                <a:schemeClr val="bg1"/>
              </a:solidFill>
            </a:endParaRPr>
          </a:p>
        </p:txBody>
      </p:sp>
    </p:spTree>
    <p:extLst>
      <p:ext uri="{BB962C8B-B14F-4D97-AF65-F5344CB8AC3E}">
        <p14:creationId xmlns:p14="http://schemas.microsoft.com/office/powerpoint/2010/main" val="1331848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979712" y="36704"/>
            <a:ext cx="4876800" cy="461665"/>
          </a:xfrm>
          <a:prstGeom prst="rect">
            <a:avLst/>
          </a:prstGeom>
          <a:noFill/>
        </p:spPr>
        <p:txBody>
          <a:bodyPr wrap="square" rtlCol="0">
            <a:spAutoFit/>
          </a:bodyPr>
          <a:lstStyle/>
          <a:p>
            <a:pPr algn="ctr"/>
            <a:r>
              <a:rPr lang="en-US" sz="2400" dirty="0" smtClean="0">
                <a:solidFill>
                  <a:srgbClr val="FFFF00"/>
                </a:solidFill>
              </a:rPr>
              <a:t>Marriage and </a:t>
            </a:r>
            <a:r>
              <a:rPr lang="en-US" sz="2400" dirty="0" smtClean="0">
                <a:solidFill>
                  <a:srgbClr val="FFFF00"/>
                </a:solidFill>
              </a:rPr>
              <a:t>Gender</a:t>
            </a:r>
            <a:endParaRPr lang="en-US" sz="2400" dirty="0" smtClean="0">
              <a:solidFill>
                <a:srgbClr val="FFFF00"/>
              </a:solidFill>
            </a:endParaRPr>
          </a:p>
        </p:txBody>
      </p:sp>
      <p:sp>
        <p:nvSpPr>
          <p:cNvPr id="10" name="TextBox 9"/>
          <p:cNvSpPr txBox="1"/>
          <p:nvPr/>
        </p:nvSpPr>
        <p:spPr>
          <a:xfrm>
            <a:off x="0" y="392787"/>
            <a:ext cx="6300192" cy="461665"/>
          </a:xfrm>
          <a:prstGeom prst="rect">
            <a:avLst/>
          </a:prstGeom>
          <a:noFill/>
        </p:spPr>
        <p:txBody>
          <a:bodyPr wrap="square" rtlCol="0">
            <a:spAutoFit/>
          </a:bodyPr>
          <a:lstStyle/>
          <a:p>
            <a:r>
              <a:rPr lang="en-US" sz="2400" dirty="0" smtClean="0">
                <a:solidFill>
                  <a:srgbClr val="FFFF00"/>
                </a:solidFill>
                <a:latin typeface="Times New Roman" charset="0"/>
                <a:ea typeface="Times New Roman" charset="0"/>
                <a:cs typeface="Times New Roman" charset="0"/>
              </a:rPr>
              <a:t>1.  What the Bible says about Marriage</a:t>
            </a:r>
            <a:endParaRPr lang="en-US" sz="2400" dirty="0" smtClean="0">
              <a:solidFill>
                <a:srgbClr val="FFFF00"/>
              </a:solidFill>
              <a:latin typeface="Times New Roman" charset="0"/>
              <a:ea typeface="Times New Roman" charset="0"/>
              <a:cs typeface="Times New Roman" charset="0"/>
            </a:endParaRPr>
          </a:p>
        </p:txBody>
      </p:sp>
      <p:sp>
        <p:nvSpPr>
          <p:cNvPr id="2" name="Rectangle 1"/>
          <p:cNvSpPr/>
          <p:nvPr/>
        </p:nvSpPr>
        <p:spPr>
          <a:xfrm>
            <a:off x="17017" y="880474"/>
            <a:ext cx="9108504" cy="3570208"/>
          </a:xfrm>
          <a:prstGeom prst="rect">
            <a:avLst/>
          </a:prstGeom>
        </p:spPr>
        <p:txBody>
          <a:bodyPr wrap="square">
            <a:spAutoFit/>
          </a:bodyPr>
          <a:lstStyle/>
          <a:p>
            <a:pPr indent="152400">
              <a:spcAft>
                <a:spcPts val="0"/>
              </a:spcAft>
            </a:pPr>
            <a:r>
              <a:rPr lang="en-AU" sz="2400" b="1" baseline="30000" dirty="0">
                <a:solidFill>
                  <a:schemeClr val="bg1"/>
                </a:solidFill>
                <a:latin typeface="Comic Sans MS" charset="0"/>
              </a:rPr>
              <a:t>23 </a:t>
            </a:r>
            <a:r>
              <a:rPr lang="en-AU" sz="2400" dirty="0">
                <a:solidFill>
                  <a:schemeClr val="bg1"/>
                </a:solidFill>
                <a:latin typeface="Comic Sans MS" charset="0"/>
              </a:rPr>
              <a:t>Then the man said, </a:t>
            </a:r>
            <a:endParaRPr lang="en-GB" sz="2400" dirty="0">
              <a:solidFill>
                <a:schemeClr val="bg1"/>
              </a:solidFill>
              <a:latin typeface="Times New Roman" charset="0"/>
            </a:endParaRPr>
          </a:p>
          <a:p>
            <a:pPr marL="609600" indent="-609600">
              <a:spcBef>
                <a:spcPts val="1200"/>
              </a:spcBef>
              <a:spcAft>
                <a:spcPts val="0"/>
              </a:spcAft>
              <a:tabLst>
                <a:tab pos="127000" algn="r"/>
                <a:tab pos="254000" algn="l"/>
              </a:tabLst>
            </a:pPr>
            <a:r>
              <a:rPr lang="en-AU" sz="2400" dirty="0">
                <a:solidFill>
                  <a:schemeClr val="bg1"/>
                </a:solidFill>
                <a:latin typeface="Comic Sans MS" charset="0"/>
              </a:rPr>
              <a:t>		“This at last is bone of my bones </a:t>
            </a:r>
            <a:endParaRPr lang="en-GB" sz="2400" dirty="0">
              <a:solidFill>
                <a:schemeClr val="bg1"/>
              </a:solidFill>
              <a:latin typeface="Times New Roman" charset="0"/>
            </a:endParaRPr>
          </a:p>
          <a:p>
            <a:pPr marL="609600" indent="-203200">
              <a:spcAft>
                <a:spcPts val="0"/>
              </a:spcAft>
            </a:pPr>
            <a:r>
              <a:rPr lang="en-AU" sz="2400" dirty="0">
                <a:solidFill>
                  <a:schemeClr val="bg1"/>
                </a:solidFill>
                <a:latin typeface="Comic Sans MS" charset="0"/>
              </a:rPr>
              <a:t>and flesh of my flesh; </a:t>
            </a:r>
            <a:endParaRPr lang="en-GB" sz="2400" dirty="0">
              <a:solidFill>
                <a:schemeClr val="bg1"/>
              </a:solidFill>
              <a:latin typeface="Times New Roman" charset="0"/>
            </a:endParaRPr>
          </a:p>
          <a:p>
            <a:pPr marL="609600" indent="-609600">
              <a:spcAft>
                <a:spcPts val="0"/>
              </a:spcAft>
              <a:tabLst>
                <a:tab pos="127000" algn="r"/>
                <a:tab pos="254000" algn="l"/>
              </a:tabLst>
            </a:pPr>
            <a:r>
              <a:rPr lang="en-AU" sz="2400" dirty="0">
                <a:solidFill>
                  <a:schemeClr val="bg1"/>
                </a:solidFill>
                <a:latin typeface="Comic Sans MS" charset="0"/>
              </a:rPr>
              <a:t>		she shall be called Woman, </a:t>
            </a:r>
            <a:endParaRPr lang="en-GB" sz="2400" dirty="0">
              <a:solidFill>
                <a:schemeClr val="bg1"/>
              </a:solidFill>
              <a:latin typeface="Times New Roman" charset="0"/>
            </a:endParaRPr>
          </a:p>
          <a:p>
            <a:pPr marL="609600" indent="-203200">
              <a:spcAft>
                <a:spcPts val="0"/>
              </a:spcAft>
            </a:pPr>
            <a:r>
              <a:rPr lang="en-AU" sz="2400" dirty="0">
                <a:solidFill>
                  <a:schemeClr val="bg1"/>
                </a:solidFill>
                <a:latin typeface="Comic Sans MS" charset="0"/>
              </a:rPr>
              <a:t>because she was taken out of Man.” </a:t>
            </a:r>
            <a:endParaRPr lang="en-AU" sz="2400" dirty="0" smtClean="0">
              <a:solidFill>
                <a:schemeClr val="bg1"/>
              </a:solidFill>
              <a:latin typeface="Comic Sans MS" charset="0"/>
            </a:endParaRPr>
          </a:p>
          <a:p>
            <a:pPr marL="609600" indent="-203200">
              <a:spcAft>
                <a:spcPts val="0"/>
              </a:spcAft>
            </a:pPr>
            <a:endParaRPr lang="en-GB" sz="2400" dirty="0">
              <a:solidFill>
                <a:schemeClr val="bg1"/>
              </a:solidFill>
              <a:latin typeface="Times New Roman" charset="0"/>
            </a:endParaRPr>
          </a:p>
          <a:p>
            <a:r>
              <a:rPr lang="en-AU" sz="2400" b="1" baseline="30000" dirty="0">
                <a:solidFill>
                  <a:schemeClr val="bg1"/>
                </a:solidFill>
                <a:latin typeface="Comic Sans MS" charset="0"/>
              </a:rPr>
              <a:t>24 </a:t>
            </a:r>
            <a:r>
              <a:rPr lang="en-AU" sz="2400" dirty="0">
                <a:solidFill>
                  <a:schemeClr val="bg1"/>
                </a:solidFill>
                <a:latin typeface="Comic Sans MS" charset="0"/>
                <a:cs typeface="Times New Roman" charset="0"/>
              </a:rPr>
              <a:t>Therefore a man shall leave his father and his mother and hold fast to his wife, and they shall become one flesh.  </a:t>
            </a:r>
            <a:r>
              <a:rPr lang="en-AU" sz="2400" b="1" baseline="30000" dirty="0">
                <a:solidFill>
                  <a:schemeClr val="bg1"/>
                </a:solidFill>
                <a:latin typeface="Comic Sans MS" charset="0"/>
              </a:rPr>
              <a:t>25 </a:t>
            </a:r>
            <a:r>
              <a:rPr lang="en-AU" sz="2400" dirty="0">
                <a:solidFill>
                  <a:schemeClr val="bg1"/>
                </a:solidFill>
                <a:latin typeface="Comic Sans MS" charset="0"/>
                <a:cs typeface="Times New Roman" charset="0"/>
              </a:rPr>
              <a:t>And the man and his wife were both naked and were not ashamed.</a:t>
            </a:r>
            <a:endParaRPr lang="en-AU" sz="2200" dirty="0">
              <a:solidFill>
                <a:schemeClr val="bg1"/>
              </a:solidFill>
            </a:endParaRPr>
          </a:p>
        </p:txBody>
      </p:sp>
    </p:spTree>
    <p:extLst>
      <p:ext uri="{BB962C8B-B14F-4D97-AF65-F5344CB8AC3E}">
        <p14:creationId xmlns:p14="http://schemas.microsoft.com/office/powerpoint/2010/main" val="8184373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Box 14"/>
          <p:cNvSpPr txBox="1"/>
          <p:nvPr/>
        </p:nvSpPr>
        <p:spPr>
          <a:xfrm>
            <a:off x="1979712" y="36704"/>
            <a:ext cx="4876800" cy="461665"/>
          </a:xfrm>
          <a:prstGeom prst="rect">
            <a:avLst/>
          </a:prstGeom>
          <a:noFill/>
        </p:spPr>
        <p:txBody>
          <a:bodyPr wrap="square" rtlCol="0">
            <a:spAutoFit/>
          </a:bodyPr>
          <a:lstStyle/>
          <a:p>
            <a:pPr algn="ctr"/>
            <a:r>
              <a:rPr lang="en-US" sz="2400" u="sng" dirty="0" smtClean="0">
                <a:solidFill>
                  <a:srgbClr val="FFFF00"/>
                </a:solidFill>
              </a:rPr>
              <a:t>Marriage and </a:t>
            </a:r>
            <a:r>
              <a:rPr lang="en-US" sz="2400" u="sng" dirty="0" smtClean="0">
                <a:solidFill>
                  <a:srgbClr val="FFFF00"/>
                </a:solidFill>
              </a:rPr>
              <a:t>Gender</a:t>
            </a:r>
            <a:endParaRPr lang="en-US" sz="2400" u="sng" dirty="0" smtClean="0">
              <a:solidFill>
                <a:srgbClr val="FFFF00"/>
              </a:solidFill>
            </a:endParaRPr>
          </a:p>
        </p:txBody>
      </p:sp>
      <p:sp>
        <p:nvSpPr>
          <p:cNvPr id="8" name="TextBox 7"/>
          <p:cNvSpPr txBox="1"/>
          <p:nvPr/>
        </p:nvSpPr>
        <p:spPr>
          <a:xfrm>
            <a:off x="1110" y="702703"/>
            <a:ext cx="8991600" cy="1015663"/>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God created them male and female. The two become one flesh</a:t>
            </a:r>
          </a:p>
          <a:p>
            <a:pPr marL="266700" indent="-266700">
              <a:buFont typeface="Arial" charset="0"/>
              <a:buChar char="•"/>
            </a:pPr>
            <a:r>
              <a:rPr lang="en-US" sz="2000" dirty="0" smtClean="0">
                <a:solidFill>
                  <a:schemeClr val="bg1"/>
                </a:solidFill>
                <a:latin typeface="Times New Roman"/>
                <a:cs typeface="Times New Roman"/>
              </a:rPr>
              <a:t>Sex outside of marriage is forbidden.  Adultery is forbidden.</a:t>
            </a:r>
          </a:p>
          <a:p>
            <a:pPr marL="266700" indent="-266700">
              <a:buFont typeface="Arial" charset="0"/>
              <a:buChar char="•"/>
            </a:pPr>
            <a:r>
              <a:rPr lang="en-US" sz="2000" dirty="0" smtClean="0">
                <a:solidFill>
                  <a:schemeClr val="bg1"/>
                </a:solidFill>
                <a:latin typeface="Times New Roman"/>
                <a:cs typeface="Times New Roman"/>
              </a:rPr>
              <a:t>Marriage is a living example of Christ’s relationship to the church</a:t>
            </a:r>
            <a:r>
              <a:rPr lang="en-US" sz="2000" dirty="0" smtClean="0">
                <a:solidFill>
                  <a:schemeClr val="bg1"/>
                </a:solidFill>
                <a:latin typeface="Times New Roman"/>
                <a:cs typeface="Times New Roman"/>
              </a:rPr>
              <a:t>  </a:t>
            </a:r>
            <a:endParaRPr lang="en-US" sz="2000" dirty="0" smtClean="0">
              <a:solidFill>
                <a:srgbClr val="FFFFFF"/>
              </a:solidFill>
              <a:latin typeface="Times New Roman"/>
              <a:cs typeface="Times New Roman"/>
            </a:endParaRPr>
          </a:p>
        </p:txBody>
      </p:sp>
      <p:sp>
        <p:nvSpPr>
          <p:cNvPr id="10" name="TextBox 9"/>
          <p:cNvSpPr txBox="1"/>
          <p:nvPr/>
        </p:nvSpPr>
        <p:spPr>
          <a:xfrm>
            <a:off x="0" y="392051"/>
            <a:ext cx="6300192"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1.  What the Bible says about Marriage</a:t>
            </a:r>
            <a:endParaRPr lang="en-US" sz="2200" dirty="0" smtClean="0">
              <a:solidFill>
                <a:srgbClr val="FFFF00"/>
              </a:solidFill>
              <a:latin typeface="Times New Roman" charset="0"/>
              <a:ea typeface="Times New Roman" charset="0"/>
              <a:cs typeface="Times New Roman" charset="0"/>
            </a:endParaRPr>
          </a:p>
        </p:txBody>
      </p:sp>
      <p:sp>
        <p:nvSpPr>
          <p:cNvPr id="2" name="TextBox 1"/>
          <p:cNvSpPr txBox="1"/>
          <p:nvPr/>
        </p:nvSpPr>
        <p:spPr>
          <a:xfrm>
            <a:off x="6372200" y="987727"/>
            <a:ext cx="2880320" cy="338554"/>
          </a:xfrm>
          <a:prstGeom prst="rect">
            <a:avLst/>
          </a:prstGeom>
          <a:noFill/>
        </p:spPr>
        <p:txBody>
          <a:bodyPr wrap="square" rtlCol="0">
            <a:spAutoFit/>
          </a:bodyPr>
          <a:lstStyle/>
          <a:p>
            <a:r>
              <a:rPr lang="en-AU" sz="1600" dirty="0" smtClean="0">
                <a:solidFill>
                  <a:srgbClr val="FFFF00"/>
                </a:solidFill>
                <a:latin typeface="Times New Roman" charset="0"/>
                <a:ea typeface="Times New Roman" charset="0"/>
                <a:cs typeface="Times New Roman" charset="0"/>
              </a:rPr>
              <a:t>(morality of sex &amp; marriage)</a:t>
            </a:r>
            <a:endParaRPr lang="en-AU" sz="1600" dirty="0">
              <a:solidFill>
                <a:srgbClr val="FFFF00"/>
              </a:solidFill>
              <a:latin typeface="Times New Roman" charset="0"/>
              <a:ea typeface="Times New Roman" charset="0"/>
              <a:cs typeface="Times New Roman" charset="0"/>
            </a:endParaRPr>
          </a:p>
        </p:txBody>
      </p:sp>
      <p:sp>
        <p:nvSpPr>
          <p:cNvPr id="13" name="TextBox 12"/>
          <p:cNvSpPr txBox="1"/>
          <p:nvPr/>
        </p:nvSpPr>
        <p:spPr>
          <a:xfrm>
            <a:off x="6948264" y="1337641"/>
            <a:ext cx="2304256" cy="338554"/>
          </a:xfrm>
          <a:prstGeom prst="rect">
            <a:avLst/>
          </a:prstGeom>
          <a:noFill/>
        </p:spPr>
        <p:txBody>
          <a:bodyPr wrap="square" rtlCol="0">
            <a:spAutoFit/>
          </a:bodyPr>
          <a:lstStyle/>
          <a:p>
            <a:r>
              <a:rPr lang="en-AU" sz="1600" dirty="0" smtClean="0">
                <a:solidFill>
                  <a:srgbClr val="FFFF00"/>
                </a:solidFill>
                <a:latin typeface="Times New Roman" charset="0"/>
                <a:ea typeface="Times New Roman" charset="0"/>
                <a:cs typeface="Times New Roman" charset="0"/>
              </a:rPr>
              <a:t>(Spirituality of marriage)</a:t>
            </a:r>
            <a:endParaRPr lang="en-AU" sz="1600" dirty="0">
              <a:solidFill>
                <a:srgbClr val="FFFF00"/>
              </a:solidFill>
              <a:latin typeface="Times New Roman" charset="0"/>
              <a:ea typeface="Times New Roman" charset="0"/>
              <a:cs typeface="Times New Roman" charset="0"/>
            </a:endParaRPr>
          </a:p>
        </p:txBody>
      </p:sp>
      <p:sp>
        <p:nvSpPr>
          <p:cNvPr id="14" name="TextBox 13"/>
          <p:cNvSpPr txBox="1"/>
          <p:nvPr/>
        </p:nvSpPr>
        <p:spPr>
          <a:xfrm>
            <a:off x="0" y="1633364"/>
            <a:ext cx="6300192"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2.  What the Bible says about Gender in Marriage</a:t>
            </a:r>
            <a:endParaRPr lang="en-US" sz="2200" dirty="0" smtClean="0">
              <a:solidFill>
                <a:srgbClr val="FFFF00"/>
              </a:solidFill>
              <a:latin typeface="Times New Roman" charset="0"/>
              <a:ea typeface="Times New Roman" charset="0"/>
              <a:cs typeface="Times New Roman" charset="0"/>
            </a:endParaRPr>
          </a:p>
        </p:txBody>
      </p:sp>
      <p:sp>
        <p:nvSpPr>
          <p:cNvPr id="16" name="TextBox 15"/>
          <p:cNvSpPr txBox="1"/>
          <p:nvPr/>
        </p:nvSpPr>
        <p:spPr>
          <a:xfrm>
            <a:off x="0" y="1993404"/>
            <a:ext cx="8991600"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1 male + 1 female</a:t>
            </a:r>
            <a:endParaRPr lang="en-US" sz="2000" dirty="0" smtClean="0">
              <a:solidFill>
                <a:srgbClr val="FFFFFF"/>
              </a:solidFill>
              <a:latin typeface="Times New Roman"/>
              <a:cs typeface="Times New Roman"/>
            </a:endParaRPr>
          </a:p>
        </p:txBody>
      </p:sp>
      <p:sp>
        <p:nvSpPr>
          <p:cNvPr id="17" name="TextBox 16"/>
          <p:cNvSpPr txBox="1"/>
          <p:nvPr/>
        </p:nvSpPr>
        <p:spPr>
          <a:xfrm>
            <a:off x="0" y="2318104"/>
            <a:ext cx="8991600" cy="430887"/>
          </a:xfrm>
          <a:prstGeom prst="rect">
            <a:avLst/>
          </a:prstGeom>
          <a:noFill/>
        </p:spPr>
        <p:txBody>
          <a:bodyPr wrap="square" rtlCol="0">
            <a:spAutoFit/>
          </a:bodyPr>
          <a:lstStyle/>
          <a:p>
            <a:r>
              <a:rPr lang="en-US" sz="2200" dirty="0" smtClean="0">
                <a:solidFill>
                  <a:srgbClr val="FFFF00"/>
                </a:solidFill>
                <a:latin typeface="Times New Roman" charset="0"/>
                <a:ea typeface="Times New Roman" charset="0"/>
                <a:cs typeface="Times New Roman" charset="0"/>
              </a:rPr>
              <a:t>3.  What the Bible says about Homosexual Relationships</a:t>
            </a:r>
            <a:endParaRPr lang="en-US" sz="2200" dirty="0" smtClean="0">
              <a:solidFill>
                <a:srgbClr val="FFFF00"/>
              </a:solidFill>
              <a:latin typeface="Times New Roman" charset="0"/>
              <a:ea typeface="Times New Roman" charset="0"/>
              <a:cs typeface="Times New Roman" charset="0"/>
            </a:endParaRPr>
          </a:p>
        </p:txBody>
      </p:sp>
      <p:sp>
        <p:nvSpPr>
          <p:cNvPr id="19" name="TextBox 18"/>
          <p:cNvSpPr txBox="1"/>
          <p:nvPr/>
        </p:nvSpPr>
        <p:spPr>
          <a:xfrm>
            <a:off x="11904" y="2748991"/>
            <a:ext cx="1535760" cy="338554"/>
          </a:xfrm>
          <a:prstGeom prst="rect">
            <a:avLst/>
          </a:prstGeom>
          <a:noFill/>
        </p:spPr>
        <p:txBody>
          <a:bodyPr wrap="square" rtlCol="0">
            <a:spAutoFit/>
          </a:bodyPr>
          <a:lstStyle/>
          <a:p>
            <a:r>
              <a:rPr lang="en-AU" sz="1600" smtClean="0">
                <a:solidFill>
                  <a:srgbClr val="FFFF00"/>
                </a:solidFill>
                <a:latin typeface="Times New Roman" charset="0"/>
                <a:ea typeface="Times New Roman" charset="0"/>
                <a:cs typeface="Times New Roman" charset="0"/>
              </a:rPr>
              <a:t>Old Testament:</a:t>
            </a:r>
            <a:endParaRPr lang="en-AU" sz="1600" dirty="0">
              <a:solidFill>
                <a:srgbClr val="FFFF00"/>
              </a:solidFill>
              <a:latin typeface="Times New Roman" charset="0"/>
              <a:ea typeface="Times New Roman" charset="0"/>
              <a:cs typeface="Times New Roman" charset="0"/>
            </a:endParaRPr>
          </a:p>
        </p:txBody>
      </p:sp>
      <p:sp>
        <p:nvSpPr>
          <p:cNvPr id="20" name="Rectangle 19"/>
          <p:cNvSpPr/>
          <p:nvPr/>
        </p:nvSpPr>
        <p:spPr>
          <a:xfrm>
            <a:off x="1399456" y="2748991"/>
            <a:ext cx="7740352" cy="707886"/>
          </a:xfrm>
          <a:prstGeom prst="rect">
            <a:avLst/>
          </a:prstGeom>
        </p:spPr>
        <p:txBody>
          <a:bodyPr wrap="square">
            <a:spAutoFit/>
          </a:bodyPr>
          <a:lstStyle/>
          <a:p>
            <a:pPr>
              <a:spcAft>
                <a:spcPts val="0"/>
              </a:spcAft>
            </a:pPr>
            <a:r>
              <a:rPr lang="en-AU" sz="2000" b="1" baseline="30000" dirty="0">
                <a:solidFill>
                  <a:schemeClr val="bg1"/>
                </a:solidFill>
                <a:latin typeface="Comic Sans MS" charset="0"/>
                <a:ea typeface="Comic Sans MS" charset="0"/>
                <a:cs typeface="Comic Sans MS" charset="0"/>
              </a:rPr>
              <a:t>Leviticus 18:</a:t>
            </a:r>
            <a:r>
              <a:rPr lang="en-AU" sz="2000" b="1" baseline="30000" dirty="0">
                <a:solidFill>
                  <a:schemeClr val="bg1"/>
                </a:solidFill>
                <a:latin typeface="Comic Sans MS" charset="0"/>
                <a:ea typeface="Comic Sans MS" charset="0"/>
                <a:cs typeface="Comic Sans MS" charset="0"/>
              </a:rPr>
              <a:t>22 </a:t>
            </a:r>
            <a:r>
              <a:rPr lang="en-AU" sz="2000" dirty="0">
                <a:solidFill>
                  <a:schemeClr val="bg1"/>
                </a:solidFill>
                <a:latin typeface="Comic Sans MS" charset="0"/>
                <a:ea typeface="Comic Sans MS" charset="0"/>
                <a:cs typeface="Comic Sans MS" charset="0"/>
              </a:rPr>
              <a:t>You shall not lie with a male as with a woman; it is an abomination.</a:t>
            </a:r>
            <a:endParaRPr lang="en-AU" sz="2000" dirty="0">
              <a:solidFill>
                <a:schemeClr val="bg1"/>
              </a:solidFill>
              <a:latin typeface="Comic Sans MS" charset="0"/>
              <a:ea typeface="Comic Sans MS" charset="0"/>
              <a:cs typeface="Comic Sans MS" charset="0"/>
            </a:endParaRPr>
          </a:p>
        </p:txBody>
      </p:sp>
      <p:sp>
        <p:nvSpPr>
          <p:cNvPr id="21" name="TextBox 20"/>
          <p:cNvSpPr txBox="1"/>
          <p:nvPr/>
        </p:nvSpPr>
        <p:spPr>
          <a:xfrm>
            <a:off x="1247728" y="3371775"/>
            <a:ext cx="7743872"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Such a serious act that it attracts the death penalty </a:t>
            </a:r>
            <a:endParaRPr lang="en-US" sz="2000" dirty="0" smtClean="0">
              <a:solidFill>
                <a:srgbClr val="FFFFFF"/>
              </a:solidFill>
              <a:latin typeface="Times New Roman"/>
              <a:cs typeface="Times New Roman"/>
            </a:endParaRPr>
          </a:p>
        </p:txBody>
      </p:sp>
      <p:sp>
        <p:nvSpPr>
          <p:cNvPr id="22" name="TextBox 21"/>
          <p:cNvSpPr txBox="1"/>
          <p:nvPr/>
        </p:nvSpPr>
        <p:spPr>
          <a:xfrm>
            <a:off x="16096" y="3687456"/>
            <a:ext cx="9127904" cy="400110"/>
          </a:xfrm>
          <a:prstGeom prst="rect">
            <a:avLst/>
          </a:prstGeom>
          <a:noFill/>
        </p:spPr>
        <p:txBody>
          <a:bodyPr wrap="square" rtlCol="0">
            <a:spAutoFit/>
          </a:bodyPr>
          <a:lstStyle/>
          <a:p>
            <a:pPr marL="266700" indent="-266700">
              <a:buFont typeface="Arial" charset="0"/>
              <a:buChar char="•"/>
            </a:pPr>
            <a:r>
              <a:rPr lang="en-US" sz="2000" dirty="0" smtClean="0">
                <a:solidFill>
                  <a:schemeClr val="bg1"/>
                </a:solidFill>
                <a:latin typeface="Times New Roman"/>
                <a:cs typeface="Times New Roman"/>
              </a:rPr>
              <a:t>Many </a:t>
            </a:r>
            <a:r>
              <a:rPr lang="en-US" sz="2000" u="sng" dirty="0" smtClean="0">
                <a:solidFill>
                  <a:schemeClr val="bg1"/>
                </a:solidFill>
                <a:latin typeface="Times New Roman"/>
                <a:cs typeface="Times New Roman"/>
              </a:rPr>
              <a:t>religious</a:t>
            </a:r>
            <a:r>
              <a:rPr lang="en-US" sz="2000" dirty="0" smtClean="0">
                <a:solidFill>
                  <a:schemeClr val="bg1"/>
                </a:solidFill>
                <a:latin typeface="Times New Roman"/>
                <a:cs typeface="Times New Roman"/>
              </a:rPr>
              <a:t> laws no longer apply.  But the </a:t>
            </a:r>
            <a:r>
              <a:rPr lang="en-US" sz="2000" u="sng" dirty="0" smtClean="0">
                <a:solidFill>
                  <a:schemeClr val="bg1"/>
                </a:solidFill>
                <a:latin typeface="Times New Roman"/>
                <a:cs typeface="Times New Roman"/>
              </a:rPr>
              <a:t>moral code</a:t>
            </a:r>
            <a:r>
              <a:rPr lang="en-US" sz="2000" dirty="0" smtClean="0">
                <a:solidFill>
                  <a:schemeClr val="bg1"/>
                </a:solidFill>
                <a:latin typeface="Times New Roman"/>
                <a:cs typeface="Times New Roman"/>
              </a:rPr>
              <a:t> is timeless.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1" nodeType="clickEffect">
                                  <p:stCondLst>
                                    <p:cond delay="0"/>
                                  </p:stCondLst>
                                  <p:childTnLst>
                                    <p:set>
                                      <p:cBhvr>
                                        <p:cTn id="40"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P spid="2" grpId="0"/>
      <p:bldP spid="13" grpId="0"/>
      <p:bldP spid="14" grpId="0"/>
      <p:bldP spid="16" grpId="0" build="p"/>
      <p:bldP spid="17" grpId="0"/>
      <p:bldP spid="19" grpId="0"/>
      <p:bldP spid="20" grpId="0"/>
      <p:bldP spid="21" grpId="0" build="p"/>
      <p:bldP spid="22" grpId="1"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08504" cy="5401479"/>
          </a:xfrm>
          <a:prstGeom prst="rect">
            <a:avLst/>
          </a:prstGeom>
        </p:spPr>
        <p:txBody>
          <a:bodyPr wrap="square">
            <a:spAutoFit/>
          </a:bodyPr>
          <a:lstStyle/>
          <a:p>
            <a:pPr>
              <a:spcAft>
                <a:spcPts val="0"/>
              </a:spcAft>
            </a:pPr>
            <a:r>
              <a:rPr lang="en-AU" sz="2300" baseline="30000" dirty="0">
                <a:solidFill>
                  <a:schemeClr val="bg1"/>
                </a:solidFill>
                <a:latin typeface="Comic Sans MS" charset="0"/>
              </a:rPr>
              <a:t>Matthew </a:t>
            </a:r>
            <a:r>
              <a:rPr lang="en-AU" sz="2300" baseline="30000" dirty="0" smtClean="0">
                <a:solidFill>
                  <a:schemeClr val="bg1"/>
                </a:solidFill>
                <a:latin typeface="Comic Sans MS" charset="0"/>
              </a:rPr>
              <a:t>15:19</a:t>
            </a:r>
            <a:r>
              <a:rPr lang="en-AU" sz="2300" baseline="30000" dirty="0">
                <a:solidFill>
                  <a:schemeClr val="bg1"/>
                </a:solidFill>
                <a:latin typeface="Comic Sans MS" charset="0"/>
              </a:rPr>
              <a:t> </a:t>
            </a:r>
            <a:r>
              <a:rPr lang="en-AU" sz="2300" dirty="0">
                <a:solidFill>
                  <a:schemeClr val="bg1"/>
                </a:solidFill>
                <a:latin typeface="Comic Sans MS" charset="0"/>
              </a:rPr>
              <a:t>For out of the heart come evil thoughts, murder, adultery, sexual immorality, theft, false witness, slander.  </a:t>
            </a:r>
            <a:r>
              <a:rPr lang="en-AU" sz="2300" baseline="30000" dirty="0">
                <a:solidFill>
                  <a:schemeClr val="bg1"/>
                </a:solidFill>
                <a:latin typeface="Comic Sans MS" charset="0"/>
              </a:rPr>
              <a:t>20 </a:t>
            </a:r>
            <a:r>
              <a:rPr lang="en-AU" sz="2300" dirty="0">
                <a:solidFill>
                  <a:schemeClr val="bg1"/>
                </a:solidFill>
                <a:latin typeface="Comic Sans MS" charset="0"/>
              </a:rPr>
              <a:t>These are what defile a person.  But to eat with unwashed hands does not defile anyone.” </a:t>
            </a:r>
            <a:endParaRPr lang="en-GB" sz="2300" dirty="0">
              <a:solidFill>
                <a:schemeClr val="bg1"/>
              </a:solidFill>
              <a:latin typeface="Times New Roman" charset="0"/>
            </a:endParaRPr>
          </a:p>
          <a:p>
            <a:pPr>
              <a:spcAft>
                <a:spcPts val="0"/>
              </a:spcAft>
            </a:pPr>
            <a:r>
              <a:rPr lang="en-AU" sz="2300" dirty="0">
                <a:solidFill>
                  <a:schemeClr val="bg1"/>
                </a:solidFill>
                <a:latin typeface="Comic Sans MS" charset="0"/>
              </a:rPr>
              <a:t> </a:t>
            </a:r>
            <a:endParaRPr lang="en-GB" sz="2300" dirty="0">
              <a:solidFill>
                <a:schemeClr val="bg1"/>
              </a:solidFill>
              <a:latin typeface="Times New Roman" charset="0"/>
            </a:endParaRPr>
          </a:p>
          <a:p>
            <a:pPr>
              <a:spcAft>
                <a:spcPts val="0"/>
              </a:spcAft>
            </a:pPr>
            <a:r>
              <a:rPr lang="en-AU" sz="2300" dirty="0">
                <a:solidFill>
                  <a:schemeClr val="bg1"/>
                </a:solidFill>
                <a:latin typeface="Comic Sans MS" charset="0"/>
              </a:rPr>
              <a:t>Mark </a:t>
            </a:r>
            <a:r>
              <a:rPr lang="en-AU" sz="2300" dirty="0" smtClean="0">
                <a:solidFill>
                  <a:schemeClr val="bg1"/>
                </a:solidFill>
                <a:latin typeface="Comic Sans MS" charset="0"/>
              </a:rPr>
              <a:t>7:</a:t>
            </a:r>
            <a:r>
              <a:rPr lang="en-AU" sz="2300" baseline="30000" dirty="0" smtClean="0">
                <a:solidFill>
                  <a:schemeClr val="bg1"/>
                </a:solidFill>
                <a:latin typeface="Comic Sans MS" charset="0"/>
              </a:rPr>
              <a:t>18</a:t>
            </a:r>
            <a:r>
              <a:rPr lang="en-AU" sz="2300" baseline="30000" dirty="0">
                <a:solidFill>
                  <a:schemeClr val="bg1"/>
                </a:solidFill>
                <a:latin typeface="Comic Sans MS" charset="0"/>
              </a:rPr>
              <a:t> </a:t>
            </a:r>
            <a:r>
              <a:rPr lang="en-AU" sz="2300" dirty="0">
                <a:solidFill>
                  <a:schemeClr val="bg1"/>
                </a:solidFill>
                <a:latin typeface="Comic Sans MS" charset="0"/>
                <a:cs typeface="Times New Roman" charset="0"/>
              </a:rPr>
              <a:t>And he said to them, “Then are you also without understanding?  Do you not see that whatever goes into a person from outside cannot defile him, </a:t>
            </a:r>
            <a:r>
              <a:rPr lang="en-AU" sz="2300" baseline="30000" dirty="0">
                <a:solidFill>
                  <a:schemeClr val="bg1"/>
                </a:solidFill>
                <a:latin typeface="Comic Sans MS" charset="0"/>
              </a:rPr>
              <a:t>19 </a:t>
            </a:r>
            <a:r>
              <a:rPr lang="en-AU" sz="2300" dirty="0">
                <a:solidFill>
                  <a:schemeClr val="bg1"/>
                </a:solidFill>
                <a:latin typeface="Comic Sans MS" charset="0"/>
                <a:cs typeface="Times New Roman" charset="0"/>
              </a:rPr>
              <a:t>since it enters not his heart but his stomach, and is expelled?”  (Thus he declared all foods clean.)  </a:t>
            </a:r>
            <a:r>
              <a:rPr lang="en-AU" sz="2300" baseline="30000" dirty="0">
                <a:solidFill>
                  <a:schemeClr val="bg1"/>
                </a:solidFill>
                <a:latin typeface="Comic Sans MS" charset="0"/>
              </a:rPr>
              <a:t>20 </a:t>
            </a:r>
            <a:r>
              <a:rPr lang="en-AU" sz="2300" dirty="0">
                <a:solidFill>
                  <a:schemeClr val="bg1"/>
                </a:solidFill>
                <a:latin typeface="Comic Sans MS" charset="0"/>
                <a:cs typeface="Times New Roman" charset="0"/>
              </a:rPr>
              <a:t>And he said, “What comes out of a person is what defiles him.  </a:t>
            </a:r>
            <a:r>
              <a:rPr lang="en-AU" sz="2300" baseline="30000" dirty="0">
                <a:solidFill>
                  <a:schemeClr val="bg1"/>
                </a:solidFill>
                <a:latin typeface="Comic Sans MS" charset="0"/>
              </a:rPr>
              <a:t>21 </a:t>
            </a:r>
            <a:r>
              <a:rPr lang="en-AU" sz="2300" dirty="0">
                <a:solidFill>
                  <a:schemeClr val="bg1"/>
                </a:solidFill>
                <a:latin typeface="Comic Sans MS" charset="0"/>
                <a:cs typeface="Times New Roman" charset="0"/>
              </a:rPr>
              <a:t>For from within, out of the heart of man, come evil thoughts, sexual immorality, theft, murder, adultery, </a:t>
            </a:r>
            <a:r>
              <a:rPr lang="en-AU" sz="2300" baseline="30000" dirty="0">
                <a:solidFill>
                  <a:schemeClr val="bg1"/>
                </a:solidFill>
                <a:latin typeface="Comic Sans MS" charset="0"/>
              </a:rPr>
              <a:t>22 </a:t>
            </a:r>
            <a:r>
              <a:rPr lang="en-AU" sz="2300" dirty="0">
                <a:solidFill>
                  <a:schemeClr val="bg1"/>
                </a:solidFill>
                <a:latin typeface="Comic Sans MS" charset="0"/>
                <a:cs typeface="Times New Roman" charset="0"/>
              </a:rPr>
              <a:t>coveting, wickedness, deceit, sensuality, envy, slander, pride, foolishness.  </a:t>
            </a:r>
            <a:r>
              <a:rPr lang="en-AU" sz="2300" baseline="30000" dirty="0">
                <a:solidFill>
                  <a:schemeClr val="bg1"/>
                </a:solidFill>
                <a:latin typeface="Comic Sans MS" charset="0"/>
              </a:rPr>
              <a:t>23 </a:t>
            </a:r>
            <a:r>
              <a:rPr lang="en-AU" sz="2300" dirty="0">
                <a:solidFill>
                  <a:schemeClr val="bg1"/>
                </a:solidFill>
                <a:latin typeface="Comic Sans MS" charset="0"/>
                <a:cs typeface="Times New Roman" charset="0"/>
              </a:rPr>
              <a:t>All these evil things come from within, and they defile a person.”</a:t>
            </a:r>
            <a:r>
              <a:rPr lang="en-GB" sz="2300" dirty="0">
                <a:solidFill>
                  <a:schemeClr val="bg1"/>
                </a:solidFill>
              </a:rPr>
              <a:t> </a:t>
            </a:r>
            <a:endParaRPr lang="en-AU" sz="2300" dirty="0">
              <a:solidFill>
                <a:schemeClr val="bg1"/>
              </a:solidFill>
            </a:endParaRPr>
          </a:p>
        </p:txBody>
      </p:sp>
    </p:spTree>
    <p:extLst>
      <p:ext uri="{BB962C8B-B14F-4D97-AF65-F5344CB8AC3E}">
        <p14:creationId xmlns:p14="http://schemas.microsoft.com/office/powerpoint/2010/main" val="1962529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08504" cy="5401479"/>
          </a:xfrm>
          <a:prstGeom prst="rect">
            <a:avLst/>
          </a:prstGeom>
        </p:spPr>
        <p:txBody>
          <a:bodyPr wrap="square">
            <a:spAutoFit/>
          </a:bodyPr>
          <a:lstStyle/>
          <a:p>
            <a:pPr>
              <a:spcAft>
                <a:spcPts val="0"/>
              </a:spcAft>
            </a:pPr>
            <a:r>
              <a:rPr lang="en-AU" sz="2300" baseline="30000" dirty="0">
                <a:solidFill>
                  <a:schemeClr val="bg1"/>
                </a:solidFill>
                <a:latin typeface="Comic Sans MS" charset="0"/>
              </a:rPr>
              <a:t>Matthew </a:t>
            </a:r>
            <a:r>
              <a:rPr lang="en-AU" sz="2300" baseline="30000" dirty="0" smtClean="0">
                <a:solidFill>
                  <a:schemeClr val="bg1"/>
                </a:solidFill>
                <a:latin typeface="Comic Sans MS" charset="0"/>
              </a:rPr>
              <a:t>15:19</a:t>
            </a:r>
            <a:r>
              <a:rPr lang="en-AU" sz="2300" baseline="30000" dirty="0">
                <a:solidFill>
                  <a:schemeClr val="bg1"/>
                </a:solidFill>
                <a:latin typeface="Comic Sans MS" charset="0"/>
              </a:rPr>
              <a:t> </a:t>
            </a:r>
            <a:r>
              <a:rPr lang="en-AU" sz="2300" dirty="0">
                <a:solidFill>
                  <a:schemeClr val="bg1"/>
                </a:solidFill>
                <a:latin typeface="Comic Sans MS" charset="0"/>
              </a:rPr>
              <a:t>For out of the heart come evil thoughts, murder, adultery, </a:t>
            </a:r>
            <a:r>
              <a:rPr lang="en-AU" sz="2300" dirty="0">
                <a:solidFill>
                  <a:srgbClr val="FFFF00"/>
                </a:solidFill>
                <a:latin typeface="Comic Sans MS" charset="0"/>
              </a:rPr>
              <a:t>sexual immorality</a:t>
            </a:r>
            <a:r>
              <a:rPr lang="en-AU" sz="2300" dirty="0">
                <a:solidFill>
                  <a:schemeClr val="bg1"/>
                </a:solidFill>
                <a:latin typeface="Comic Sans MS" charset="0"/>
              </a:rPr>
              <a:t>, theft, false witness, slander.  </a:t>
            </a:r>
            <a:r>
              <a:rPr lang="en-AU" sz="2300" baseline="30000" dirty="0">
                <a:solidFill>
                  <a:schemeClr val="bg1"/>
                </a:solidFill>
                <a:latin typeface="Comic Sans MS" charset="0"/>
              </a:rPr>
              <a:t>20 </a:t>
            </a:r>
            <a:r>
              <a:rPr lang="en-AU" sz="2300" dirty="0">
                <a:solidFill>
                  <a:srgbClr val="FFFF00"/>
                </a:solidFill>
                <a:latin typeface="Comic Sans MS" charset="0"/>
              </a:rPr>
              <a:t>These are what defile a person</a:t>
            </a:r>
            <a:r>
              <a:rPr lang="en-AU" sz="2300" dirty="0">
                <a:solidFill>
                  <a:schemeClr val="bg1"/>
                </a:solidFill>
                <a:latin typeface="Comic Sans MS" charset="0"/>
              </a:rPr>
              <a:t>.  But to eat with unwashed hands does not defile anyone.” </a:t>
            </a:r>
            <a:endParaRPr lang="en-GB" sz="2300" dirty="0">
              <a:solidFill>
                <a:schemeClr val="bg1"/>
              </a:solidFill>
              <a:latin typeface="Times New Roman" charset="0"/>
            </a:endParaRPr>
          </a:p>
          <a:p>
            <a:pPr>
              <a:spcAft>
                <a:spcPts val="0"/>
              </a:spcAft>
            </a:pPr>
            <a:r>
              <a:rPr lang="en-AU" sz="2300" dirty="0">
                <a:solidFill>
                  <a:schemeClr val="bg1"/>
                </a:solidFill>
                <a:latin typeface="Comic Sans MS" charset="0"/>
              </a:rPr>
              <a:t> </a:t>
            </a:r>
            <a:endParaRPr lang="en-GB" sz="2300" dirty="0">
              <a:solidFill>
                <a:schemeClr val="bg1"/>
              </a:solidFill>
              <a:latin typeface="Times New Roman" charset="0"/>
            </a:endParaRPr>
          </a:p>
          <a:p>
            <a:pPr>
              <a:spcAft>
                <a:spcPts val="0"/>
              </a:spcAft>
            </a:pPr>
            <a:r>
              <a:rPr lang="en-AU" sz="2300" dirty="0">
                <a:solidFill>
                  <a:schemeClr val="bg1"/>
                </a:solidFill>
                <a:latin typeface="Comic Sans MS" charset="0"/>
              </a:rPr>
              <a:t>Mark </a:t>
            </a:r>
            <a:r>
              <a:rPr lang="en-AU" sz="2300" dirty="0" smtClean="0">
                <a:solidFill>
                  <a:schemeClr val="bg1"/>
                </a:solidFill>
                <a:latin typeface="Comic Sans MS" charset="0"/>
              </a:rPr>
              <a:t>7:</a:t>
            </a:r>
            <a:r>
              <a:rPr lang="en-AU" sz="2300" baseline="30000" dirty="0" smtClean="0">
                <a:solidFill>
                  <a:schemeClr val="bg1"/>
                </a:solidFill>
                <a:latin typeface="Comic Sans MS" charset="0"/>
              </a:rPr>
              <a:t>18</a:t>
            </a:r>
            <a:r>
              <a:rPr lang="en-AU" sz="2300" baseline="30000" dirty="0">
                <a:solidFill>
                  <a:schemeClr val="bg1"/>
                </a:solidFill>
                <a:latin typeface="Comic Sans MS" charset="0"/>
              </a:rPr>
              <a:t> </a:t>
            </a:r>
            <a:r>
              <a:rPr lang="en-AU" sz="2300" dirty="0">
                <a:solidFill>
                  <a:schemeClr val="bg1"/>
                </a:solidFill>
                <a:latin typeface="Comic Sans MS" charset="0"/>
                <a:cs typeface="Times New Roman" charset="0"/>
              </a:rPr>
              <a:t>And he said to them, “Then are you also without understanding?  Do you not see that whatever goes into a person from outside cannot defile him, </a:t>
            </a:r>
            <a:r>
              <a:rPr lang="en-AU" sz="2300" baseline="30000" dirty="0">
                <a:solidFill>
                  <a:schemeClr val="bg1"/>
                </a:solidFill>
                <a:latin typeface="Comic Sans MS" charset="0"/>
              </a:rPr>
              <a:t>19 </a:t>
            </a:r>
            <a:r>
              <a:rPr lang="en-AU" sz="2300" dirty="0">
                <a:solidFill>
                  <a:schemeClr val="bg1"/>
                </a:solidFill>
                <a:latin typeface="Comic Sans MS" charset="0"/>
                <a:cs typeface="Times New Roman" charset="0"/>
              </a:rPr>
              <a:t>since it enters not his heart but his stomach, and is expelled?”  (Thus he declared all foods clean.)  </a:t>
            </a:r>
            <a:r>
              <a:rPr lang="en-AU" sz="2300" baseline="30000" dirty="0">
                <a:solidFill>
                  <a:schemeClr val="bg1"/>
                </a:solidFill>
                <a:latin typeface="Comic Sans MS" charset="0"/>
              </a:rPr>
              <a:t>20 </a:t>
            </a:r>
            <a:r>
              <a:rPr lang="en-AU" sz="2300" dirty="0">
                <a:solidFill>
                  <a:schemeClr val="bg1"/>
                </a:solidFill>
                <a:latin typeface="Comic Sans MS" charset="0"/>
                <a:cs typeface="Times New Roman" charset="0"/>
              </a:rPr>
              <a:t>And he said, “What comes out of a person is what defiles him.  </a:t>
            </a:r>
            <a:r>
              <a:rPr lang="en-AU" sz="2300" baseline="30000" dirty="0">
                <a:solidFill>
                  <a:schemeClr val="bg1"/>
                </a:solidFill>
                <a:latin typeface="Comic Sans MS" charset="0"/>
              </a:rPr>
              <a:t>21 </a:t>
            </a:r>
            <a:r>
              <a:rPr lang="en-AU" sz="2300" dirty="0">
                <a:solidFill>
                  <a:schemeClr val="bg1"/>
                </a:solidFill>
                <a:latin typeface="Comic Sans MS" charset="0"/>
                <a:cs typeface="Times New Roman" charset="0"/>
              </a:rPr>
              <a:t>For from within, out of the heart of man, come evil thoughts, </a:t>
            </a:r>
            <a:r>
              <a:rPr lang="en-AU" sz="2300" dirty="0">
                <a:solidFill>
                  <a:srgbClr val="FFFF00"/>
                </a:solidFill>
                <a:latin typeface="Comic Sans MS" charset="0"/>
                <a:cs typeface="Times New Roman" charset="0"/>
              </a:rPr>
              <a:t>sexual immorality</a:t>
            </a:r>
            <a:r>
              <a:rPr lang="en-AU" sz="2300" dirty="0">
                <a:solidFill>
                  <a:schemeClr val="bg1"/>
                </a:solidFill>
                <a:latin typeface="Comic Sans MS" charset="0"/>
                <a:cs typeface="Times New Roman" charset="0"/>
              </a:rPr>
              <a:t>, theft, murder, adultery, </a:t>
            </a:r>
            <a:r>
              <a:rPr lang="en-AU" sz="2300" baseline="30000" dirty="0">
                <a:solidFill>
                  <a:schemeClr val="bg1"/>
                </a:solidFill>
                <a:latin typeface="Comic Sans MS" charset="0"/>
              </a:rPr>
              <a:t>22 </a:t>
            </a:r>
            <a:r>
              <a:rPr lang="en-AU" sz="2300" dirty="0">
                <a:solidFill>
                  <a:schemeClr val="bg1"/>
                </a:solidFill>
                <a:latin typeface="Comic Sans MS" charset="0"/>
                <a:cs typeface="Times New Roman" charset="0"/>
              </a:rPr>
              <a:t>coveting, wickedness, deceit, sensuality, envy, slander, pride, foolishness.  </a:t>
            </a:r>
            <a:r>
              <a:rPr lang="en-AU" sz="2300" baseline="30000" dirty="0">
                <a:solidFill>
                  <a:schemeClr val="bg1"/>
                </a:solidFill>
                <a:latin typeface="Comic Sans MS" charset="0"/>
              </a:rPr>
              <a:t>23 </a:t>
            </a:r>
            <a:r>
              <a:rPr lang="en-AU" sz="2300" dirty="0">
                <a:solidFill>
                  <a:schemeClr val="bg1"/>
                </a:solidFill>
                <a:latin typeface="Comic Sans MS" charset="0"/>
                <a:cs typeface="Times New Roman" charset="0"/>
              </a:rPr>
              <a:t>All these evil things </a:t>
            </a:r>
            <a:r>
              <a:rPr lang="en-AU" sz="2300" dirty="0">
                <a:solidFill>
                  <a:srgbClr val="FFFF00"/>
                </a:solidFill>
                <a:latin typeface="Comic Sans MS" charset="0"/>
                <a:cs typeface="Times New Roman" charset="0"/>
              </a:rPr>
              <a:t>come from within, and they defile a person</a:t>
            </a:r>
            <a:r>
              <a:rPr lang="en-AU" sz="2300" dirty="0">
                <a:solidFill>
                  <a:schemeClr val="bg1"/>
                </a:solidFill>
                <a:latin typeface="Comic Sans MS" charset="0"/>
                <a:cs typeface="Times New Roman" charset="0"/>
              </a:rPr>
              <a:t>.”</a:t>
            </a:r>
            <a:r>
              <a:rPr lang="en-GB" sz="2300" dirty="0">
                <a:solidFill>
                  <a:schemeClr val="bg1"/>
                </a:solidFill>
              </a:rPr>
              <a:t> </a:t>
            </a:r>
            <a:endParaRPr lang="en-AU" sz="2300" dirty="0">
              <a:solidFill>
                <a:schemeClr val="bg1"/>
              </a:solidFill>
            </a:endParaRPr>
          </a:p>
        </p:txBody>
      </p:sp>
    </p:spTree>
    <p:extLst>
      <p:ext uri="{BB962C8B-B14F-4D97-AF65-F5344CB8AC3E}">
        <p14:creationId xmlns:p14="http://schemas.microsoft.com/office/powerpoint/2010/main" val="468816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51616</TotalTime>
  <Words>909</Words>
  <Application>Microsoft Macintosh PowerPoint</Application>
  <PresentationFormat>On-screen Show (16:10)</PresentationFormat>
  <Paragraphs>116</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Bodoni 72 Oldstyle Book</vt:lpstr>
      <vt:lpstr>Calibri</vt:lpstr>
      <vt:lpstr>Cambria</vt:lpstr>
      <vt:lpstr>Comic Sans MS</vt:lpstr>
      <vt:lpstr>Times New Roman</vt:lpstr>
      <vt:lpstr>Arial</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Mick Computer</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544</cp:revision>
  <cp:lastPrinted>2017-09-08T22:23:03Z</cp:lastPrinted>
  <dcterms:created xsi:type="dcterms:W3CDTF">2014-10-23T04:13:42Z</dcterms:created>
  <dcterms:modified xsi:type="dcterms:W3CDTF">2017-09-08T22:42:16Z</dcterms:modified>
</cp:coreProperties>
</file>